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8"/>
  </p:notesMasterIdLst>
  <p:handoutMasterIdLst>
    <p:handoutMasterId r:id="rId169"/>
  </p:handoutMasterIdLst>
  <p:sldIdLst>
    <p:sldId id="256" r:id="rId2"/>
    <p:sldId id="259" r:id="rId3"/>
    <p:sldId id="260" r:id="rId4"/>
    <p:sldId id="386" r:id="rId5"/>
    <p:sldId id="387" r:id="rId6"/>
    <p:sldId id="388" r:id="rId7"/>
    <p:sldId id="389" r:id="rId8"/>
    <p:sldId id="390"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07" r:id="rId26"/>
    <p:sldId id="408" r:id="rId27"/>
    <p:sldId id="409" r:id="rId28"/>
    <p:sldId id="410" r:id="rId29"/>
    <p:sldId id="411" r:id="rId30"/>
    <p:sldId id="412" r:id="rId31"/>
    <p:sldId id="413" r:id="rId32"/>
    <p:sldId id="414" r:id="rId33"/>
    <p:sldId id="415" r:id="rId34"/>
    <p:sldId id="416" r:id="rId35"/>
    <p:sldId id="417" r:id="rId36"/>
    <p:sldId id="418" r:id="rId37"/>
    <p:sldId id="419" r:id="rId38"/>
    <p:sldId id="420" r:id="rId39"/>
    <p:sldId id="421" r:id="rId40"/>
    <p:sldId id="422" r:id="rId41"/>
    <p:sldId id="423" r:id="rId42"/>
    <p:sldId id="424" r:id="rId43"/>
    <p:sldId id="261" r:id="rId44"/>
    <p:sldId id="262" r:id="rId45"/>
    <p:sldId id="263" r:id="rId46"/>
    <p:sldId id="264" r:id="rId47"/>
    <p:sldId id="265" r:id="rId48"/>
    <p:sldId id="266" r:id="rId49"/>
    <p:sldId id="267" r:id="rId50"/>
    <p:sldId id="268" r:id="rId51"/>
    <p:sldId id="269" r:id="rId52"/>
    <p:sldId id="270" r:id="rId53"/>
    <p:sldId id="271" r:id="rId54"/>
    <p:sldId id="272" r:id="rId55"/>
    <p:sldId id="273" r:id="rId56"/>
    <p:sldId id="274" r:id="rId57"/>
    <p:sldId id="275" r:id="rId58"/>
    <p:sldId id="276" r:id="rId59"/>
    <p:sldId id="277" r:id="rId60"/>
    <p:sldId id="278" r:id="rId61"/>
    <p:sldId id="279" r:id="rId62"/>
    <p:sldId id="280" r:id="rId63"/>
    <p:sldId id="281" r:id="rId64"/>
    <p:sldId id="282" r:id="rId65"/>
    <p:sldId id="283" r:id="rId66"/>
    <p:sldId id="284" r:id="rId67"/>
    <p:sldId id="285" r:id="rId68"/>
    <p:sldId id="286" r:id="rId69"/>
    <p:sldId id="287" r:id="rId70"/>
    <p:sldId id="288" r:id="rId71"/>
    <p:sldId id="289" r:id="rId72"/>
    <p:sldId id="290" r:id="rId73"/>
    <p:sldId id="291" r:id="rId74"/>
    <p:sldId id="292" r:id="rId75"/>
    <p:sldId id="293" r:id="rId76"/>
    <p:sldId id="294" r:id="rId77"/>
    <p:sldId id="295" r:id="rId78"/>
    <p:sldId id="296" r:id="rId79"/>
    <p:sldId id="297" r:id="rId80"/>
    <p:sldId id="298" r:id="rId81"/>
    <p:sldId id="299" r:id="rId82"/>
    <p:sldId id="300" r:id="rId83"/>
    <p:sldId id="301" r:id="rId84"/>
    <p:sldId id="302" r:id="rId85"/>
    <p:sldId id="303" r:id="rId86"/>
    <p:sldId id="304" r:id="rId87"/>
    <p:sldId id="305" r:id="rId88"/>
    <p:sldId id="306" r:id="rId89"/>
    <p:sldId id="307" r:id="rId90"/>
    <p:sldId id="308" r:id="rId91"/>
    <p:sldId id="309" r:id="rId92"/>
    <p:sldId id="310" r:id="rId93"/>
    <p:sldId id="311" r:id="rId94"/>
    <p:sldId id="313" r:id="rId95"/>
    <p:sldId id="314" r:id="rId96"/>
    <p:sldId id="315" r:id="rId97"/>
    <p:sldId id="316" r:id="rId98"/>
    <p:sldId id="317" r:id="rId99"/>
    <p:sldId id="318" r:id="rId100"/>
    <p:sldId id="319" r:id="rId101"/>
    <p:sldId id="320" r:id="rId102"/>
    <p:sldId id="321" r:id="rId103"/>
    <p:sldId id="322" r:id="rId104"/>
    <p:sldId id="323" r:id="rId105"/>
    <p:sldId id="324" r:id="rId106"/>
    <p:sldId id="325" r:id="rId107"/>
    <p:sldId id="326" r:id="rId108"/>
    <p:sldId id="327" r:id="rId109"/>
    <p:sldId id="328" r:id="rId110"/>
    <p:sldId id="329" r:id="rId111"/>
    <p:sldId id="330" r:id="rId112"/>
    <p:sldId id="331" r:id="rId113"/>
    <p:sldId id="332" r:id="rId114"/>
    <p:sldId id="333" r:id="rId115"/>
    <p:sldId id="334" r:id="rId116"/>
    <p:sldId id="335" r:id="rId117"/>
    <p:sldId id="336" r:id="rId118"/>
    <p:sldId id="337" r:id="rId119"/>
    <p:sldId id="338" r:id="rId120"/>
    <p:sldId id="339" r:id="rId121"/>
    <p:sldId id="340" r:id="rId122"/>
    <p:sldId id="341" r:id="rId123"/>
    <p:sldId id="342" r:id="rId124"/>
    <p:sldId id="343" r:id="rId125"/>
    <p:sldId id="344" r:id="rId126"/>
    <p:sldId id="345" r:id="rId127"/>
    <p:sldId id="346" r:id="rId128"/>
    <p:sldId id="347" r:id="rId129"/>
    <p:sldId id="348" r:id="rId130"/>
    <p:sldId id="349" r:id="rId131"/>
    <p:sldId id="350" r:id="rId132"/>
    <p:sldId id="351" r:id="rId133"/>
    <p:sldId id="352" r:id="rId134"/>
    <p:sldId id="353" r:id="rId135"/>
    <p:sldId id="354" r:id="rId136"/>
    <p:sldId id="355" r:id="rId137"/>
    <p:sldId id="356" r:id="rId138"/>
    <p:sldId id="357" r:id="rId139"/>
    <p:sldId id="358" r:id="rId140"/>
    <p:sldId id="359" r:id="rId141"/>
    <p:sldId id="360" r:id="rId142"/>
    <p:sldId id="361" r:id="rId143"/>
    <p:sldId id="362" r:id="rId144"/>
    <p:sldId id="363" r:id="rId145"/>
    <p:sldId id="364" r:id="rId146"/>
    <p:sldId id="365" r:id="rId147"/>
    <p:sldId id="366" r:id="rId148"/>
    <p:sldId id="367" r:id="rId149"/>
    <p:sldId id="368" r:id="rId150"/>
    <p:sldId id="369" r:id="rId151"/>
    <p:sldId id="370" r:id="rId152"/>
    <p:sldId id="371" r:id="rId153"/>
    <p:sldId id="372" r:id="rId154"/>
    <p:sldId id="373" r:id="rId155"/>
    <p:sldId id="374" r:id="rId156"/>
    <p:sldId id="375" r:id="rId157"/>
    <p:sldId id="376" r:id="rId158"/>
    <p:sldId id="377" r:id="rId159"/>
    <p:sldId id="378" r:id="rId160"/>
    <p:sldId id="379" r:id="rId161"/>
    <p:sldId id="380" r:id="rId162"/>
    <p:sldId id="381" r:id="rId163"/>
    <p:sldId id="382" r:id="rId164"/>
    <p:sldId id="383" r:id="rId165"/>
    <p:sldId id="384" r:id="rId166"/>
    <p:sldId id="385" r:id="rId167"/>
  </p:sldIdLst>
  <p:sldSz cx="9909175" cy="6858000"/>
  <p:notesSz cx="6858000" cy="9144000"/>
  <p:embeddedFontLst>
    <p:embeddedFont>
      <p:font typeface="Calibri" panose="020F0502020204030204" pitchFamily="34" charset="0"/>
      <p:regular r:id="rId170"/>
      <p:bold r:id="rId171"/>
      <p:italic r:id="rId172"/>
      <p:boldItalic r:id="rId173"/>
    </p:embeddedFont>
    <p:embeddedFont>
      <p:font typeface="Constantia" panose="02030602050306030303" pitchFamily="18" charset="0"/>
      <p:regular r:id="rId174"/>
      <p:bold r:id="rId175"/>
      <p:italic r:id="rId176"/>
      <p:boldItalic r:id="rId177"/>
    </p:embeddedFont>
    <p:embeddedFont>
      <p:font typeface="Open Sans" panose="020B0606030504020204" pitchFamily="34" charset="0"/>
      <p:regular r:id="rId178"/>
      <p:bold r:id="rId179"/>
      <p:italic r:id="rId180"/>
      <p:boldItalic r:id="rId1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86" roundtripDataSignature="AMtx7miT535IxAkHaadZ3DsJXJODjqU9Q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220232D-FB10-4D90-8E4A-8DBC70886FB4}">
  <a:tblStyle styleId="{B220232D-FB10-4D90-8E4A-8DBC70886FB4}"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FF4E6"/>
          </a:solidFill>
        </a:fill>
      </a:tcStyle>
    </a:wholeTbl>
    <a:band1H>
      <a:tcTxStyle/>
      <a:tcStyle>
        <a:tcBdr/>
        <a:fill>
          <a:solidFill>
            <a:srgbClr val="FFE8CA"/>
          </a:solidFill>
        </a:fill>
      </a:tcStyle>
    </a:band1H>
    <a:band2H>
      <a:tcTxStyle/>
      <a:tcStyle>
        <a:tcBdr/>
      </a:tcStyle>
    </a:band2H>
    <a:band1V>
      <a:tcTxStyle/>
      <a:tcStyle>
        <a:tcBdr/>
        <a:fill>
          <a:solidFill>
            <a:srgbClr val="FFE8CA"/>
          </a:solidFill>
        </a:fill>
      </a:tcStyle>
    </a:band1V>
    <a:band2V>
      <a:tcTxStyle/>
      <a:tcStyle>
        <a:tcBdr/>
      </a:tcStyle>
    </a:band2V>
    <a:lastCol>
      <a:tcTxStyle b="on" i="off">
        <a:font>
          <a:latin typeface="Calibri"/>
          <a:ea typeface="Calibri"/>
          <a:cs typeface="Calibri"/>
        </a:font>
        <a:schemeClr val="lt1"/>
      </a:tcTxStyle>
      <a:tcStyle>
        <a:tcBdr/>
        <a:fill>
          <a:solidFill>
            <a:schemeClr val="accent4"/>
          </a:solidFill>
        </a:fill>
      </a:tcStyle>
    </a:lastCol>
    <a:firstCol>
      <a:tcTxStyle b="on" i="off">
        <a:font>
          <a:latin typeface="Calibri"/>
          <a:ea typeface="Calibri"/>
          <a:cs typeface="Calibri"/>
        </a:font>
        <a:schemeClr val="lt1"/>
      </a:tcTxStyle>
      <a:tcStyle>
        <a:tcBdr/>
        <a:fill>
          <a:solidFill>
            <a:schemeClr val="accent4"/>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4"/>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4"/>
          </a:solidFill>
        </a:fill>
      </a:tcStyle>
    </a:firstRow>
    <a:neCell>
      <a:tcTxStyle/>
      <a:tcStyle>
        <a:tcBdr/>
      </a:tcStyle>
    </a:neCell>
    <a:nwCell>
      <a:tcTxStyle/>
      <a:tcStyle>
        <a:tcBdr/>
      </a:tcStyle>
    </a:nwCell>
  </a:tblStyle>
  <a:tblStyle styleId="{42026F17-D7FF-4E5F-96D0-79B34A321BFD}"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FCECE7"/>
          </a:solidFill>
        </a:fill>
      </a:tcStyle>
    </a:wholeTbl>
    <a:band1H>
      <a:tcTxStyle/>
      <a:tcStyle>
        <a:tcBdr/>
        <a:fill>
          <a:solidFill>
            <a:srgbClr val="F8D6CC"/>
          </a:solidFill>
        </a:fill>
      </a:tcStyle>
    </a:band1H>
    <a:band2H>
      <a:tcTxStyle/>
      <a:tcStyle>
        <a:tcBdr/>
      </a:tcStyle>
    </a:band2H>
    <a:band1V>
      <a:tcTxStyle/>
      <a:tcStyle>
        <a:tcBdr/>
        <a:fill>
          <a:solidFill>
            <a:srgbClr val="F8D6CC"/>
          </a:solidFill>
        </a:fill>
      </a:tcStyle>
    </a:band1V>
    <a:band2V>
      <a:tcTxStyle/>
      <a:tcStyle>
        <a:tcBdr/>
      </a:tcStyle>
    </a:band2V>
    <a:lastCol>
      <a:tcTxStyle b="on" i="off">
        <a:font>
          <a:latin typeface="Calibri"/>
          <a:ea typeface="Calibri"/>
          <a:cs typeface="Calibri"/>
        </a:font>
        <a:schemeClr val="lt1"/>
      </a:tcTxStyle>
      <a:tcStyle>
        <a:tcBdr/>
        <a:fill>
          <a:solidFill>
            <a:schemeClr val="accent2"/>
          </a:solidFill>
        </a:fill>
      </a:tcStyle>
    </a:lastCol>
    <a:firstCol>
      <a:tcTxStyle b="on" i="off">
        <a:font>
          <a:latin typeface="Calibri"/>
          <a:ea typeface="Calibri"/>
          <a:cs typeface="Calibri"/>
        </a:font>
        <a:schemeClr val="lt1"/>
      </a:tcTxStyle>
      <a:tcStyle>
        <a:tcBdr/>
        <a:fill>
          <a:solidFill>
            <a:schemeClr val="accent2"/>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2"/>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2"/>
          </a:solidFill>
        </a:fill>
      </a:tcStyle>
    </a:firstRow>
    <a:neCell>
      <a:tcTxStyle/>
      <a:tcStyle>
        <a:tcBdr/>
      </a:tcStyle>
    </a:neCell>
    <a:nwCell>
      <a:tcTxStyle/>
      <a:tcStyle>
        <a:tcBdr/>
      </a:tcStyle>
    </a:nwCell>
  </a:tblStyle>
  <a:tblStyle styleId="{8EE85215-5FE3-4D71-87A9-E6FDFECD2D31}" styleName="Table_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Calibri"/>
          <a:ea typeface="Calibri"/>
          <a:cs typeface="Calibri"/>
        </a:font>
        <a:schemeClr val="lt1"/>
      </a:tcTxStyle>
      <a:tcStyle>
        <a:tcBdr/>
        <a:fill>
          <a:solidFill>
            <a:schemeClr val="dk1"/>
          </a:solidFill>
        </a:fill>
      </a:tcStyle>
    </a:lastCol>
    <a:firstCol>
      <a:tcTxStyle b="on" i="off">
        <a:font>
          <a:latin typeface="Calibri"/>
          <a:ea typeface="Calibri"/>
          <a:cs typeface="Calibri"/>
        </a:font>
        <a:schemeClr val="lt1"/>
      </a:tcTxStyle>
      <a:tcStyle>
        <a:tcBdr/>
        <a:fill>
          <a:solidFill>
            <a:schemeClr val="dk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E396BFCA-79E7-448B-A7FE-039DE42C49AA}" styleName="Table_3">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3A0684A4-61EA-4653-AB02-D0B1A8208AEA}" styleName="Table_4">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6"/>
              </a:solidFill>
              <a:prstDash val="solid"/>
              <a:round/>
              <a:headEnd type="none" w="sm" len="sm"/>
              <a:tailEnd type="none" w="sm" len="sm"/>
            </a:ln>
          </a:top>
          <a:bottom>
            <a:ln w="12700" cap="flat" cmpd="sng">
              <a:solidFill>
                <a:schemeClr val="accent6"/>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6">
              <a:alpha val="20000"/>
            </a:schemeClr>
          </a:solidFill>
        </a:fill>
      </a:tcStyle>
    </a:band1H>
    <a:band2H>
      <a:tcTxStyle/>
      <a:tcStyle>
        <a:tcBdr/>
      </a:tcStyle>
    </a:band2H>
    <a:band1V>
      <a:tcTxStyle/>
      <a:tcStyle>
        <a:tcBdr/>
        <a:fill>
          <a:solidFill>
            <a:schemeClr val="accent6">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6"/>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6"/>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DFFC035F-BD8F-4DCD-9741-B066D36394F1}" styleName="Table_5">
    <a:wholeTbl>
      <a:tcTxStyle b="off" i="off">
        <a:font>
          <a:latin typeface="Calibri"/>
          <a:ea typeface="Calibri"/>
          <a:cs typeface="Calibri"/>
        </a:font>
        <a:schemeClr val="dk1"/>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3"/>
              </a:solidFill>
              <a:prstDash val="solid"/>
              <a:round/>
              <a:headEnd type="none" w="sm" len="sm"/>
              <a:tailEnd type="none" w="sm" len="sm"/>
            </a:ln>
          </a:top>
          <a:bottom>
            <a:ln w="9525" cap="flat" cmpd="sng">
              <a:solidFill>
                <a:schemeClr val="accent3"/>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1V>
    <a:band2V>
      <a:tcTxStyle/>
      <a:tcStyle>
        <a:tcBdr>
          <a:left>
            <a:ln w="9525" cap="flat" cmpd="sng">
              <a:solidFill>
                <a:schemeClr val="accent3"/>
              </a:solidFill>
              <a:prstDash val="solid"/>
              <a:round/>
              <a:headEnd type="none" w="sm" len="sm"/>
              <a:tailEnd type="none" w="sm" len="sm"/>
            </a:ln>
          </a:left>
          <a:right>
            <a:ln w="9525" cap="flat" cmpd="sng">
              <a:solidFill>
                <a:schemeClr val="accent3"/>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3"/>
          </a:solidFill>
        </a:fill>
      </a:tcStyle>
    </a:firstRow>
    <a:neCell>
      <a:tcTxStyle/>
      <a:tcStyle>
        <a:tcBdr/>
      </a:tcStyle>
    </a:neCell>
    <a:nwCell>
      <a:tcTxStyle/>
      <a:tcStyle>
        <a:tcBdr/>
      </a:tcStyle>
    </a:nwCell>
  </a:tblStyle>
  <a:tblStyle styleId="{EE3D77B2-FC2F-4D23-9D84-90D12EDACEF2}" styleName="Table_6">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64" y="76"/>
      </p:cViewPr>
      <p:guideLst/>
    </p:cSldViewPr>
  </p:slideViewPr>
  <p:notesTextViewPr>
    <p:cViewPr>
      <p:scale>
        <a:sx n="1" d="1"/>
        <a:sy n="1" d="1"/>
      </p:scale>
      <p:origin x="0" y="0"/>
    </p:cViewPr>
  </p:notesTextViewPr>
  <p:notesViewPr>
    <p:cSldViewPr snapToGrid="0">
      <p:cViewPr varScale="1">
        <p:scale>
          <a:sx n="81" d="100"/>
          <a:sy n="81"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font" Target="fonts/font1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2.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5.fntdata"/><Relationship Id="rId179" Type="http://schemas.openxmlformats.org/officeDocument/2006/relationships/font" Target="fonts/font10.fntdata"/><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11.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customschemas.google.com/relationships/presentationmetadata" Target="meta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7.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presProps" Target="presProps.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F622166-98AE-47EB-9647-162D2FF4DC78}"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AAAB1155-24BD-4E21-A0AD-2F4A1D669DD9}">
      <dgm:prSet/>
      <dgm:spPr/>
      <dgm:t>
        <a:bodyPr/>
        <a:lstStyle/>
        <a:p>
          <a:r>
            <a:rPr lang="en-US"/>
            <a:t>Internet of Thing  |  Industrial IOT (IIOT) | Consumer IOT</a:t>
          </a:r>
        </a:p>
      </dgm:t>
    </dgm:pt>
    <dgm:pt modelId="{1BB0540C-6B05-441A-86D5-398C1AB5F92C}" type="parTrans" cxnId="{F6FF7C1D-6BE6-410A-95EB-BA5C09F2D5BE}">
      <dgm:prSet/>
      <dgm:spPr/>
      <dgm:t>
        <a:bodyPr/>
        <a:lstStyle/>
        <a:p>
          <a:endParaRPr lang="en-US"/>
        </a:p>
      </dgm:t>
    </dgm:pt>
    <dgm:pt modelId="{20F04676-D5E2-43EE-9B3B-6814F52ABF3E}" type="sibTrans" cxnId="{F6FF7C1D-6BE6-410A-95EB-BA5C09F2D5BE}">
      <dgm:prSet/>
      <dgm:spPr/>
      <dgm:t>
        <a:bodyPr/>
        <a:lstStyle/>
        <a:p>
          <a:endParaRPr lang="en-US"/>
        </a:p>
      </dgm:t>
    </dgm:pt>
    <dgm:pt modelId="{60292238-DBEA-4BB4-A10F-0A64AF9A209D}">
      <dgm:prSet/>
      <dgm:spPr/>
      <dgm:t>
        <a:bodyPr/>
        <a:lstStyle/>
        <a:p>
          <a:r>
            <a:rPr lang="en-US"/>
            <a:t>Cloud Computing  | Green Computing | </a:t>
          </a:r>
          <a:r>
            <a:rPr lang="en-US" b="0" i="0"/>
            <a:t>Quantum computing</a:t>
          </a:r>
          <a:endParaRPr lang="en-US"/>
        </a:p>
      </dgm:t>
    </dgm:pt>
    <dgm:pt modelId="{6815AA5D-4A60-4A7A-85A2-07F10C73A87D}" type="parTrans" cxnId="{6BDC3099-48F9-47DF-AB2F-3509CC9EC9C7}">
      <dgm:prSet/>
      <dgm:spPr/>
      <dgm:t>
        <a:bodyPr/>
        <a:lstStyle/>
        <a:p>
          <a:endParaRPr lang="en-US"/>
        </a:p>
      </dgm:t>
    </dgm:pt>
    <dgm:pt modelId="{170E1008-2295-4612-8AB9-EB8673F4FF2D}" type="sibTrans" cxnId="{6BDC3099-48F9-47DF-AB2F-3509CC9EC9C7}">
      <dgm:prSet/>
      <dgm:spPr/>
      <dgm:t>
        <a:bodyPr/>
        <a:lstStyle/>
        <a:p>
          <a:endParaRPr lang="en-US"/>
        </a:p>
      </dgm:t>
    </dgm:pt>
    <dgm:pt modelId="{FBAA1735-94E9-4DB4-9F11-5D9F34BB785D}">
      <dgm:prSet/>
      <dgm:spPr/>
      <dgm:t>
        <a:bodyPr/>
        <a:lstStyle/>
        <a:p>
          <a:r>
            <a:rPr lang="en-US" dirty="0"/>
            <a:t>Data | </a:t>
          </a:r>
          <a:r>
            <a:rPr lang="en-US" dirty="0" err="1"/>
            <a:t>BigData</a:t>
          </a:r>
          <a:r>
            <a:rPr lang="en-US" dirty="0"/>
            <a:t> | Data Warehousing | Data Mining</a:t>
          </a:r>
        </a:p>
      </dgm:t>
    </dgm:pt>
    <dgm:pt modelId="{226BBFD2-5559-492B-97FA-7472C9E7D662}" type="parTrans" cxnId="{8A6EEDC6-6BA5-477D-B85C-FDD844D61046}">
      <dgm:prSet/>
      <dgm:spPr/>
      <dgm:t>
        <a:bodyPr/>
        <a:lstStyle/>
        <a:p>
          <a:endParaRPr lang="en-US"/>
        </a:p>
      </dgm:t>
    </dgm:pt>
    <dgm:pt modelId="{DC32AC48-D983-4BC8-A620-036E3D6CDB8E}" type="sibTrans" cxnId="{8A6EEDC6-6BA5-477D-B85C-FDD844D61046}">
      <dgm:prSet/>
      <dgm:spPr/>
      <dgm:t>
        <a:bodyPr/>
        <a:lstStyle/>
        <a:p>
          <a:endParaRPr lang="en-US"/>
        </a:p>
      </dgm:t>
    </dgm:pt>
    <dgm:pt modelId="{CE8D1AEB-A2C0-49D9-894A-50E95F53176A}">
      <dgm:prSet/>
      <dgm:spPr/>
      <dgm:t>
        <a:bodyPr/>
        <a:lstStyle/>
        <a:p>
          <a:r>
            <a:rPr lang="en-US"/>
            <a:t>Artificial Intelligence | Machine Learning | Deep Learning</a:t>
          </a:r>
        </a:p>
      </dgm:t>
    </dgm:pt>
    <dgm:pt modelId="{E89FE83D-4C87-4016-A152-7C1591C55623}" type="parTrans" cxnId="{AE3DD13B-F73F-402C-880B-CBC8C5022F9A}">
      <dgm:prSet/>
      <dgm:spPr/>
      <dgm:t>
        <a:bodyPr/>
        <a:lstStyle/>
        <a:p>
          <a:endParaRPr lang="en-US"/>
        </a:p>
      </dgm:t>
    </dgm:pt>
    <dgm:pt modelId="{E96839CA-E0F5-4486-AE7E-6E6BD879B766}" type="sibTrans" cxnId="{AE3DD13B-F73F-402C-880B-CBC8C5022F9A}">
      <dgm:prSet/>
      <dgm:spPr/>
      <dgm:t>
        <a:bodyPr/>
        <a:lstStyle/>
        <a:p>
          <a:endParaRPr lang="en-US"/>
        </a:p>
      </dgm:t>
    </dgm:pt>
    <dgm:pt modelId="{2F68198B-6165-4815-8D39-9B92A566CFA6}">
      <dgm:prSet/>
      <dgm:spPr/>
      <dgm:t>
        <a:bodyPr/>
        <a:lstStyle/>
        <a:p>
          <a:r>
            <a:rPr lang="en-US"/>
            <a:t>Digital Marketing | SEO | SMM</a:t>
          </a:r>
        </a:p>
      </dgm:t>
    </dgm:pt>
    <dgm:pt modelId="{6F75602A-188F-46DA-B979-3B5FF7C76043}" type="parTrans" cxnId="{E33084F0-49E5-4DDB-B3CD-575DA8F32A2E}">
      <dgm:prSet/>
      <dgm:spPr/>
      <dgm:t>
        <a:bodyPr/>
        <a:lstStyle/>
        <a:p>
          <a:endParaRPr lang="en-US"/>
        </a:p>
      </dgm:t>
    </dgm:pt>
    <dgm:pt modelId="{8CE0FA71-F2C7-4CF5-BA1F-999BECE56081}" type="sibTrans" cxnId="{E33084F0-49E5-4DDB-B3CD-575DA8F32A2E}">
      <dgm:prSet/>
      <dgm:spPr/>
      <dgm:t>
        <a:bodyPr/>
        <a:lstStyle/>
        <a:p>
          <a:endParaRPr lang="en-US"/>
        </a:p>
      </dgm:t>
    </dgm:pt>
    <dgm:pt modelId="{BFB4A670-81F1-4F0E-A0DB-C7097D2B8D0C}">
      <dgm:prSet/>
      <dgm:spPr/>
      <dgm:t>
        <a:bodyPr/>
        <a:lstStyle/>
        <a:p>
          <a:r>
            <a:rPr lang="en-US"/>
            <a:t>Robotics Process Automation (RPA)</a:t>
          </a:r>
        </a:p>
      </dgm:t>
    </dgm:pt>
    <dgm:pt modelId="{79668B0C-6CF9-4551-BAAA-ABE64B757840}" type="parTrans" cxnId="{AF1DF5EB-B3F7-4D23-9F0A-F79E7A57FF04}">
      <dgm:prSet/>
      <dgm:spPr/>
      <dgm:t>
        <a:bodyPr/>
        <a:lstStyle/>
        <a:p>
          <a:endParaRPr lang="en-US"/>
        </a:p>
      </dgm:t>
    </dgm:pt>
    <dgm:pt modelId="{A8229F74-F768-4333-94EC-3EA7280C18A8}" type="sibTrans" cxnId="{AF1DF5EB-B3F7-4D23-9F0A-F79E7A57FF04}">
      <dgm:prSet/>
      <dgm:spPr/>
      <dgm:t>
        <a:bodyPr/>
        <a:lstStyle/>
        <a:p>
          <a:endParaRPr lang="en-US"/>
        </a:p>
      </dgm:t>
    </dgm:pt>
    <dgm:pt modelId="{76D2E837-BF18-4F91-B239-C76455CE3CF8}">
      <dgm:prSet/>
      <dgm:spPr/>
      <dgm:t>
        <a:bodyPr/>
        <a:lstStyle/>
        <a:p>
          <a:r>
            <a:rPr lang="en-US"/>
            <a:t>Virtual Reality |  Augmented Reality  | Mixed Reality </a:t>
          </a:r>
        </a:p>
      </dgm:t>
    </dgm:pt>
    <dgm:pt modelId="{27209661-70E8-4F9D-9E41-A564AC63A3F8}" type="parTrans" cxnId="{AED038D8-AF0B-4A3D-A6E1-F4A19D8AFEA6}">
      <dgm:prSet/>
      <dgm:spPr/>
      <dgm:t>
        <a:bodyPr/>
        <a:lstStyle/>
        <a:p>
          <a:endParaRPr lang="en-US"/>
        </a:p>
      </dgm:t>
    </dgm:pt>
    <dgm:pt modelId="{A3573328-F644-4DB0-9D4C-60C5CF56E19A}" type="sibTrans" cxnId="{AED038D8-AF0B-4A3D-A6E1-F4A19D8AFEA6}">
      <dgm:prSet/>
      <dgm:spPr/>
      <dgm:t>
        <a:bodyPr/>
        <a:lstStyle/>
        <a:p>
          <a:endParaRPr lang="en-US"/>
        </a:p>
      </dgm:t>
    </dgm:pt>
    <dgm:pt modelId="{54F05E1D-A971-4202-A3F2-B3021B8732C1}">
      <dgm:prSet/>
      <dgm:spPr/>
      <dgm:t>
        <a:bodyPr/>
        <a:lstStyle/>
        <a:p>
          <a:r>
            <a:rPr lang="en-US"/>
            <a:t>Blockchain</a:t>
          </a:r>
        </a:p>
      </dgm:t>
    </dgm:pt>
    <dgm:pt modelId="{3D032449-6563-404A-8B2D-A8FFEB1095D6}" type="parTrans" cxnId="{EE2172FB-D652-4AAB-A90E-36BA72A9F562}">
      <dgm:prSet/>
      <dgm:spPr/>
      <dgm:t>
        <a:bodyPr/>
        <a:lstStyle/>
        <a:p>
          <a:endParaRPr lang="en-US"/>
        </a:p>
      </dgm:t>
    </dgm:pt>
    <dgm:pt modelId="{C0745AEB-0FC5-4CBA-8AE7-2B26A25478E5}" type="sibTrans" cxnId="{EE2172FB-D652-4AAB-A90E-36BA72A9F562}">
      <dgm:prSet/>
      <dgm:spPr/>
      <dgm:t>
        <a:bodyPr/>
        <a:lstStyle/>
        <a:p>
          <a:endParaRPr lang="en-US"/>
        </a:p>
      </dgm:t>
    </dgm:pt>
    <dgm:pt modelId="{C678A3FE-831E-410B-A333-DE2E35DD02BC}">
      <dgm:prSet/>
      <dgm:spPr/>
      <dgm:t>
        <a:bodyPr/>
        <a:lstStyle/>
        <a:p>
          <a:r>
            <a:rPr lang="en-US"/>
            <a:t>Industry 4.0</a:t>
          </a:r>
        </a:p>
      </dgm:t>
    </dgm:pt>
    <dgm:pt modelId="{8A5512F1-F030-462C-9C94-B358A295A027}" type="parTrans" cxnId="{571A278C-DA08-420F-8F11-6EF0780D7B6B}">
      <dgm:prSet/>
      <dgm:spPr/>
      <dgm:t>
        <a:bodyPr/>
        <a:lstStyle/>
        <a:p>
          <a:endParaRPr lang="en-US"/>
        </a:p>
      </dgm:t>
    </dgm:pt>
    <dgm:pt modelId="{00022A54-3F23-4080-BC6B-5A9BBF8EA5D1}" type="sibTrans" cxnId="{571A278C-DA08-420F-8F11-6EF0780D7B6B}">
      <dgm:prSet/>
      <dgm:spPr/>
      <dgm:t>
        <a:bodyPr/>
        <a:lstStyle/>
        <a:p>
          <a:endParaRPr lang="en-US"/>
        </a:p>
      </dgm:t>
    </dgm:pt>
    <dgm:pt modelId="{2491B045-8589-4F63-BE67-E41BBE99B609}" type="pres">
      <dgm:prSet presAssocID="{AF622166-98AE-47EB-9647-162D2FF4DC78}" presName="diagram" presStyleCnt="0">
        <dgm:presLayoutVars>
          <dgm:dir/>
          <dgm:resizeHandles val="exact"/>
        </dgm:presLayoutVars>
      </dgm:prSet>
      <dgm:spPr/>
    </dgm:pt>
    <dgm:pt modelId="{C43E62CD-E299-4AD4-B71E-C909D0CA4A17}" type="pres">
      <dgm:prSet presAssocID="{AAAB1155-24BD-4E21-A0AD-2F4A1D669DD9}" presName="node" presStyleLbl="node1" presStyleIdx="0" presStyleCnt="9">
        <dgm:presLayoutVars>
          <dgm:bulletEnabled val="1"/>
        </dgm:presLayoutVars>
      </dgm:prSet>
      <dgm:spPr/>
    </dgm:pt>
    <dgm:pt modelId="{AF3C4A7C-B705-4DAB-9434-258B17F19308}" type="pres">
      <dgm:prSet presAssocID="{20F04676-D5E2-43EE-9B3B-6814F52ABF3E}" presName="sibTrans" presStyleCnt="0"/>
      <dgm:spPr/>
    </dgm:pt>
    <dgm:pt modelId="{EC82E8F8-CC79-4931-BEEF-F7D66318D3D9}" type="pres">
      <dgm:prSet presAssocID="{60292238-DBEA-4BB4-A10F-0A64AF9A209D}" presName="node" presStyleLbl="node1" presStyleIdx="1" presStyleCnt="9">
        <dgm:presLayoutVars>
          <dgm:bulletEnabled val="1"/>
        </dgm:presLayoutVars>
      </dgm:prSet>
      <dgm:spPr/>
    </dgm:pt>
    <dgm:pt modelId="{AD0242A3-D3B1-4711-9CA4-9D784234E175}" type="pres">
      <dgm:prSet presAssocID="{170E1008-2295-4612-8AB9-EB8673F4FF2D}" presName="sibTrans" presStyleCnt="0"/>
      <dgm:spPr/>
    </dgm:pt>
    <dgm:pt modelId="{37C832AA-E258-4815-AE1E-2BDFA731A7C5}" type="pres">
      <dgm:prSet presAssocID="{FBAA1735-94E9-4DB4-9F11-5D9F34BB785D}" presName="node" presStyleLbl="node1" presStyleIdx="2" presStyleCnt="9">
        <dgm:presLayoutVars>
          <dgm:bulletEnabled val="1"/>
        </dgm:presLayoutVars>
      </dgm:prSet>
      <dgm:spPr/>
    </dgm:pt>
    <dgm:pt modelId="{8936FCFE-F2DD-40ED-AAA0-3F2DD2A481E4}" type="pres">
      <dgm:prSet presAssocID="{DC32AC48-D983-4BC8-A620-036E3D6CDB8E}" presName="sibTrans" presStyleCnt="0"/>
      <dgm:spPr/>
    </dgm:pt>
    <dgm:pt modelId="{8F300D50-C277-4CF1-AB72-9B246800ECB1}" type="pres">
      <dgm:prSet presAssocID="{CE8D1AEB-A2C0-49D9-894A-50E95F53176A}" presName="node" presStyleLbl="node1" presStyleIdx="3" presStyleCnt="9">
        <dgm:presLayoutVars>
          <dgm:bulletEnabled val="1"/>
        </dgm:presLayoutVars>
      </dgm:prSet>
      <dgm:spPr/>
    </dgm:pt>
    <dgm:pt modelId="{C1F037BC-E391-4749-85EE-242F114501BF}" type="pres">
      <dgm:prSet presAssocID="{E96839CA-E0F5-4486-AE7E-6E6BD879B766}" presName="sibTrans" presStyleCnt="0"/>
      <dgm:spPr/>
    </dgm:pt>
    <dgm:pt modelId="{96FB6148-CFEE-41C7-8D8A-136F25D72C7A}" type="pres">
      <dgm:prSet presAssocID="{2F68198B-6165-4815-8D39-9B92A566CFA6}" presName="node" presStyleLbl="node1" presStyleIdx="4" presStyleCnt="9">
        <dgm:presLayoutVars>
          <dgm:bulletEnabled val="1"/>
        </dgm:presLayoutVars>
      </dgm:prSet>
      <dgm:spPr/>
    </dgm:pt>
    <dgm:pt modelId="{4AAE30CD-E92C-46C9-BEBC-F7008B764213}" type="pres">
      <dgm:prSet presAssocID="{8CE0FA71-F2C7-4CF5-BA1F-999BECE56081}" presName="sibTrans" presStyleCnt="0"/>
      <dgm:spPr/>
    </dgm:pt>
    <dgm:pt modelId="{7D734493-2F22-454E-9F71-4F505712E875}" type="pres">
      <dgm:prSet presAssocID="{BFB4A670-81F1-4F0E-A0DB-C7097D2B8D0C}" presName="node" presStyleLbl="node1" presStyleIdx="5" presStyleCnt="9">
        <dgm:presLayoutVars>
          <dgm:bulletEnabled val="1"/>
        </dgm:presLayoutVars>
      </dgm:prSet>
      <dgm:spPr/>
    </dgm:pt>
    <dgm:pt modelId="{C9F7C269-9742-447C-842E-2A1CDD24A4BF}" type="pres">
      <dgm:prSet presAssocID="{A8229F74-F768-4333-94EC-3EA7280C18A8}" presName="sibTrans" presStyleCnt="0"/>
      <dgm:spPr/>
    </dgm:pt>
    <dgm:pt modelId="{8AA72CAC-A397-4368-A07C-F6419F10E771}" type="pres">
      <dgm:prSet presAssocID="{76D2E837-BF18-4F91-B239-C76455CE3CF8}" presName="node" presStyleLbl="node1" presStyleIdx="6" presStyleCnt="9">
        <dgm:presLayoutVars>
          <dgm:bulletEnabled val="1"/>
        </dgm:presLayoutVars>
      </dgm:prSet>
      <dgm:spPr/>
    </dgm:pt>
    <dgm:pt modelId="{6BB2D746-A425-4B9F-B1C6-88A1EEF9B246}" type="pres">
      <dgm:prSet presAssocID="{A3573328-F644-4DB0-9D4C-60C5CF56E19A}" presName="sibTrans" presStyleCnt="0"/>
      <dgm:spPr/>
    </dgm:pt>
    <dgm:pt modelId="{0F91DF5E-1178-480D-A6E0-F437E43FC62C}" type="pres">
      <dgm:prSet presAssocID="{54F05E1D-A971-4202-A3F2-B3021B8732C1}" presName="node" presStyleLbl="node1" presStyleIdx="7" presStyleCnt="9">
        <dgm:presLayoutVars>
          <dgm:bulletEnabled val="1"/>
        </dgm:presLayoutVars>
      </dgm:prSet>
      <dgm:spPr/>
    </dgm:pt>
    <dgm:pt modelId="{74921D06-AD4B-4734-9AFB-E93FF95B139B}" type="pres">
      <dgm:prSet presAssocID="{C0745AEB-0FC5-4CBA-8AE7-2B26A25478E5}" presName="sibTrans" presStyleCnt="0"/>
      <dgm:spPr/>
    </dgm:pt>
    <dgm:pt modelId="{2808FB84-BF2E-4396-BC06-6FF1C0E9EFA9}" type="pres">
      <dgm:prSet presAssocID="{C678A3FE-831E-410B-A333-DE2E35DD02BC}" presName="node" presStyleLbl="node1" presStyleIdx="8" presStyleCnt="9">
        <dgm:presLayoutVars>
          <dgm:bulletEnabled val="1"/>
        </dgm:presLayoutVars>
      </dgm:prSet>
      <dgm:spPr/>
    </dgm:pt>
  </dgm:ptLst>
  <dgm:cxnLst>
    <dgm:cxn modelId="{F6FF7C1D-6BE6-410A-95EB-BA5C09F2D5BE}" srcId="{AF622166-98AE-47EB-9647-162D2FF4DC78}" destId="{AAAB1155-24BD-4E21-A0AD-2F4A1D669DD9}" srcOrd="0" destOrd="0" parTransId="{1BB0540C-6B05-441A-86D5-398C1AB5F92C}" sibTransId="{20F04676-D5E2-43EE-9B3B-6814F52ABF3E}"/>
    <dgm:cxn modelId="{32C30C27-0B07-4A02-BB03-76DE13B48E0A}" type="presOf" srcId="{AF622166-98AE-47EB-9647-162D2FF4DC78}" destId="{2491B045-8589-4F63-BE67-E41BBE99B609}" srcOrd="0" destOrd="0" presId="urn:microsoft.com/office/officeart/2005/8/layout/default"/>
    <dgm:cxn modelId="{4724C52E-DF18-4012-816B-795075E7E8BE}" type="presOf" srcId="{54F05E1D-A971-4202-A3F2-B3021B8732C1}" destId="{0F91DF5E-1178-480D-A6E0-F437E43FC62C}" srcOrd="0" destOrd="0" presId="urn:microsoft.com/office/officeart/2005/8/layout/default"/>
    <dgm:cxn modelId="{30340C39-1E59-4287-8197-AC2AAE980A34}" type="presOf" srcId="{BFB4A670-81F1-4F0E-A0DB-C7097D2B8D0C}" destId="{7D734493-2F22-454E-9F71-4F505712E875}" srcOrd="0" destOrd="0" presId="urn:microsoft.com/office/officeart/2005/8/layout/default"/>
    <dgm:cxn modelId="{AE3DD13B-F73F-402C-880B-CBC8C5022F9A}" srcId="{AF622166-98AE-47EB-9647-162D2FF4DC78}" destId="{CE8D1AEB-A2C0-49D9-894A-50E95F53176A}" srcOrd="3" destOrd="0" parTransId="{E89FE83D-4C87-4016-A152-7C1591C55623}" sibTransId="{E96839CA-E0F5-4486-AE7E-6E6BD879B766}"/>
    <dgm:cxn modelId="{B737014C-F33B-497C-AF24-FBFF1E726E4C}" type="presOf" srcId="{AAAB1155-24BD-4E21-A0AD-2F4A1D669DD9}" destId="{C43E62CD-E299-4AD4-B71E-C909D0CA4A17}" srcOrd="0" destOrd="0" presId="urn:microsoft.com/office/officeart/2005/8/layout/default"/>
    <dgm:cxn modelId="{C4B9DC4F-8792-4062-A80B-4F1295B7D46B}" type="presOf" srcId="{CE8D1AEB-A2C0-49D9-894A-50E95F53176A}" destId="{8F300D50-C277-4CF1-AB72-9B246800ECB1}" srcOrd="0" destOrd="0" presId="urn:microsoft.com/office/officeart/2005/8/layout/default"/>
    <dgm:cxn modelId="{571A278C-DA08-420F-8F11-6EF0780D7B6B}" srcId="{AF622166-98AE-47EB-9647-162D2FF4DC78}" destId="{C678A3FE-831E-410B-A333-DE2E35DD02BC}" srcOrd="8" destOrd="0" parTransId="{8A5512F1-F030-462C-9C94-B358A295A027}" sibTransId="{00022A54-3F23-4080-BC6B-5A9BBF8EA5D1}"/>
    <dgm:cxn modelId="{1DB75692-758A-45CB-B7B1-F225CBFD5556}" type="presOf" srcId="{60292238-DBEA-4BB4-A10F-0A64AF9A209D}" destId="{EC82E8F8-CC79-4931-BEEF-F7D66318D3D9}" srcOrd="0" destOrd="0" presId="urn:microsoft.com/office/officeart/2005/8/layout/default"/>
    <dgm:cxn modelId="{6BDC3099-48F9-47DF-AB2F-3509CC9EC9C7}" srcId="{AF622166-98AE-47EB-9647-162D2FF4DC78}" destId="{60292238-DBEA-4BB4-A10F-0A64AF9A209D}" srcOrd="1" destOrd="0" parTransId="{6815AA5D-4A60-4A7A-85A2-07F10C73A87D}" sibTransId="{170E1008-2295-4612-8AB9-EB8673F4FF2D}"/>
    <dgm:cxn modelId="{FEC31BB7-FCFC-406B-88FC-2CA6603F3E1D}" type="presOf" srcId="{C678A3FE-831E-410B-A333-DE2E35DD02BC}" destId="{2808FB84-BF2E-4396-BC06-6FF1C0E9EFA9}" srcOrd="0" destOrd="0" presId="urn:microsoft.com/office/officeart/2005/8/layout/default"/>
    <dgm:cxn modelId="{8A6EEDC6-6BA5-477D-B85C-FDD844D61046}" srcId="{AF622166-98AE-47EB-9647-162D2FF4DC78}" destId="{FBAA1735-94E9-4DB4-9F11-5D9F34BB785D}" srcOrd="2" destOrd="0" parTransId="{226BBFD2-5559-492B-97FA-7472C9E7D662}" sibTransId="{DC32AC48-D983-4BC8-A620-036E3D6CDB8E}"/>
    <dgm:cxn modelId="{AED038D8-AF0B-4A3D-A6E1-F4A19D8AFEA6}" srcId="{AF622166-98AE-47EB-9647-162D2FF4DC78}" destId="{76D2E837-BF18-4F91-B239-C76455CE3CF8}" srcOrd="6" destOrd="0" parTransId="{27209661-70E8-4F9D-9E41-A564AC63A3F8}" sibTransId="{A3573328-F644-4DB0-9D4C-60C5CF56E19A}"/>
    <dgm:cxn modelId="{95D6EADF-E928-42CF-B767-2DFD716E05B8}" type="presOf" srcId="{FBAA1735-94E9-4DB4-9F11-5D9F34BB785D}" destId="{37C832AA-E258-4815-AE1E-2BDFA731A7C5}" srcOrd="0" destOrd="0" presId="urn:microsoft.com/office/officeart/2005/8/layout/default"/>
    <dgm:cxn modelId="{AF1DF5EB-B3F7-4D23-9F0A-F79E7A57FF04}" srcId="{AF622166-98AE-47EB-9647-162D2FF4DC78}" destId="{BFB4A670-81F1-4F0E-A0DB-C7097D2B8D0C}" srcOrd="5" destOrd="0" parTransId="{79668B0C-6CF9-4551-BAAA-ABE64B757840}" sibTransId="{A8229F74-F768-4333-94EC-3EA7280C18A8}"/>
    <dgm:cxn modelId="{E33084F0-49E5-4DDB-B3CD-575DA8F32A2E}" srcId="{AF622166-98AE-47EB-9647-162D2FF4DC78}" destId="{2F68198B-6165-4815-8D39-9B92A566CFA6}" srcOrd="4" destOrd="0" parTransId="{6F75602A-188F-46DA-B979-3B5FF7C76043}" sibTransId="{8CE0FA71-F2C7-4CF5-BA1F-999BECE56081}"/>
    <dgm:cxn modelId="{5B54B1F0-D79C-43A4-B015-49AF374E0E21}" type="presOf" srcId="{76D2E837-BF18-4F91-B239-C76455CE3CF8}" destId="{8AA72CAC-A397-4368-A07C-F6419F10E771}" srcOrd="0" destOrd="0" presId="urn:microsoft.com/office/officeart/2005/8/layout/default"/>
    <dgm:cxn modelId="{8F2CE1F0-B602-449D-AC60-623D672B3172}" type="presOf" srcId="{2F68198B-6165-4815-8D39-9B92A566CFA6}" destId="{96FB6148-CFEE-41C7-8D8A-136F25D72C7A}" srcOrd="0" destOrd="0" presId="urn:microsoft.com/office/officeart/2005/8/layout/default"/>
    <dgm:cxn modelId="{EE2172FB-D652-4AAB-A90E-36BA72A9F562}" srcId="{AF622166-98AE-47EB-9647-162D2FF4DC78}" destId="{54F05E1D-A971-4202-A3F2-B3021B8732C1}" srcOrd="7" destOrd="0" parTransId="{3D032449-6563-404A-8B2D-A8FFEB1095D6}" sibTransId="{C0745AEB-0FC5-4CBA-8AE7-2B26A25478E5}"/>
    <dgm:cxn modelId="{C293C5E0-ED29-49B6-9160-2236FF6A3551}" type="presParOf" srcId="{2491B045-8589-4F63-BE67-E41BBE99B609}" destId="{C43E62CD-E299-4AD4-B71E-C909D0CA4A17}" srcOrd="0" destOrd="0" presId="urn:microsoft.com/office/officeart/2005/8/layout/default"/>
    <dgm:cxn modelId="{967E9624-A60C-4641-B485-97751245F0AD}" type="presParOf" srcId="{2491B045-8589-4F63-BE67-E41BBE99B609}" destId="{AF3C4A7C-B705-4DAB-9434-258B17F19308}" srcOrd="1" destOrd="0" presId="urn:microsoft.com/office/officeart/2005/8/layout/default"/>
    <dgm:cxn modelId="{0BE58F34-A505-4CEB-BC2F-1C83E291C0CE}" type="presParOf" srcId="{2491B045-8589-4F63-BE67-E41BBE99B609}" destId="{EC82E8F8-CC79-4931-BEEF-F7D66318D3D9}" srcOrd="2" destOrd="0" presId="urn:microsoft.com/office/officeart/2005/8/layout/default"/>
    <dgm:cxn modelId="{861B109F-F278-49FB-B4FE-19F04FF9767C}" type="presParOf" srcId="{2491B045-8589-4F63-BE67-E41BBE99B609}" destId="{AD0242A3-D3B1-4711-9CA4-9D784234E175}" srcOrd="3" destOrd="0" presId="urn:microsoft.com/office/officeart/2005/8/layout/default"/>
    <dgm:cxn modelId="{AE7EC6AF-D0B2-43F1-A0B3-48FFD9E54A76}" type="presParOf" srcId="{2491B045-8589-4F63-BE67-E41BBE99B609}" destId="{37C832AA-E258-4815-AE1E-2BDFA731A7C5}" srcOrd="4" destOrd="0" presId="urn:microsoft.com/office/officeart/2005/8/layout/default"/>
    <dgm:cxn modelId="{4EBDBCC4-1379-493C-8B22-6641E3EE9D7E}" type="presParOf" srcId="{2491B045-8589-4F63-BE67-E41BBE99B609}" destId="{8936FCFE-F2DD-40ED-AAA0-3F2DD2A481E4}" srcOrd="5" destOrd="0" presId="urn:microsoft.com/office/officeart/2005/8/layout/default"/>
    <dgm:cxn modelId="{513CB867-A1AF-42B2-B75D-3B4ED41E99B1}" type="presParOf" srcId="{2491B045-8589-4F63-BE67-E41BBE99B609}" destId="{8F300D50-C277-4CF1-AB72-9B246800ECB1}" srcOrd="6" destOrd="0" presId="urn:microsoft.com/office/officeart/2005/8/layout/default"/>
    <dgm:cxn modelId="{4707B8FF-1C58-4068-BDAD-8E6E49DD863E}" type="presParOf" srcId="{2491B045-8589-4F63-BE67-E41BBE99B609}" destId="{C1F037BC-E391-4749-85EE-242F114501BF}" srcOrd="7" destOrd="0" presId="urn:microsoft.com/office/officeart/2005/8/layout/default"/>
    <dgm:cxn modelId="{C28D453F-930F-4806-AFC5-7220B4A3250C}" type="presParOf" srcId="{2491B045-8589-4F63-BE67-E41BBE99B609}" destId="{96FB6148-CFEE-41C7-8D8A-136F25D72C7A}" srcOrd="8" destOrd="0" presId="urn:microsoft.com/office/officeart/2005/8/layout/default"/>
    <dgm:cxn modelId="{E33194DC-A72B-47A7-BC90-9DD9CF88052A}" type="presParOf" srcId="{2491B045-8589-4F63-BE67-E41BBE99B609}" destId="{4AAE30CD-E92C-46C9-BEBC-F7008B764213}" srcOrd="9" destOrd="0" presId="urn:microsoft.com/office/officeart/2005/8/layout/default"/>
    <dgm:cxn modelId="{FC912C74-BD61-422B-988E-0D6016AD90DF}" type="presParOf" srcId="{2491B045-8589-4F63-BE67-E41BBE99B609}" destId="{7D734493-2F22-454E-9F71-4F505712E875}" srcOrd="10" destOrd="0" presId="urn:microsoft.com/office/officeart/2005/8/layout/default"/>
    <dgm:cxn modelId="{E16E6B62-2519-4775-BB72-077A7B44E475}" type="presParOf" srcId="{2491B045-8589-4F63-BE67-E41BBE99B609}" destId="{C9F7C269-9742-447C-842E-2A1CDD24A4BF}" srcOrd="11" destOrd="0" presId="urn:microsoft.com/office/officeart/2005/8/layout/default"/>
    <dgm:cxn modelId="{6C3E7EE1-58F0-4A60-BD32-82D376110ABB}" type="presParOf" srcId="{2491B045-8589-4F63-BE67-E41BBE99B609}" destId="{8AA72CAC-A397-4368-A07C-F6419F10E771}" srcOrd="12" destOrd="0" presId="urn:microsoft.com/office/officeart/2005/8/layout/default"/>
    <dgm:cxn modelId="{7C3E5ABA-81D8-4392-852F-E65D244953E2}" type="presParOf" srcId="{2491B045-8589-4F63-BE67-E41BBE99B609}" destId="{6BB2D746-A425-4B9F-B1C6-88A1EEF9B246}" srcOrd="13" destOrd="0" presId="urn:microsoft.com/office/officeart/2005/8/layout/default"/>
    <dgm:cxn modelId="{40AF29AB-5103-48CC-A77A-A939E94E6462}" type="presParOf" srcId="{2491B045-8589-4F63-BE67-E41BBE99B609}" destId="{0F91DF5E-1178-480D-A6E0-F437E43FC62C}" srcOrd="14" destOrd="0" presId="urn:microsoft.com/office/officeart/2005/8/layout/default"/>
    <dgm:cxn modelId="{1F04A64C-EA34-44BC-8A01-B38C5637BA0C}" type="presParOf" srcId="{2491B045-8589-4F63-BE67-E41BBE99B609}" destId="{74921D06-AD4B-4734-9AFB-E93FF95B139B}" srcOrd="15" destOrd="0" presId="urn:microsoft.com/office/officeart/2005/8/layout/default"/>
    <dgm:cxn modelId="{D0B6ED0F-3631-4F76-B758-39BB38F00664}" type="presParOf" srcId="{2491B045-8589-4F63-BE67-E41BBE99B609}" destId="{2808FB84-BF2E-4396-BC06-6FF1C0E9EFA9}" srcOrd="16"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43E62CD-E299-4AD4-B71E-C909D0CA4A17}">
      <dsp:nvSpPr>
        <dsp:cNvPr id="0" name=""/>
        <dsp:cNvSpPr/>
      </dsp:nvSpPr>
      <dsp:spPr>
        <a:xfrm>
          <a:off x="15244" y="300"/>
          <a:ext cx="1514968" cy="908980"/>
        </a:xfrm>
        <a:prstGeom prst="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Internet of Thing  |  Industrial IOT (IIOT) | Consumer IOT</a:t>
          </a:r>
        </a:p>
      </dsp:txBody>
      <dsp:txXfrm>
        <a:off x="15244" y="300"/>
        <a:ext cx="1514968" cy="908980"/>
      </dsp:txXfrm>
    </dsp:sp>
    <dsp:sp modelId="{EC82E8F8-CC79-4931-BEEF-F7D66318D3D9}">
      <dsp:nvSpPr>
        <dsp:cNvPr id="0" name=""/>
        <dsp:cNvSpPr/>
      </dsp:nvSpPr>
      <dsp:spPr>
        <a:xfrm>
          <a:off x="1681709" y="300"/>
          <a:ext cx="1514968" cy="908980"/>
        </a:xfrm>
        <a:prstGeom prst="rect">
          <a:avLst/>
        </a:prstGeom>
        <a:solidFill>
          <a:schemeClr val="accent2">
            <a:hueOff val="-181920"/>
            <a:satOff val="-10491"/>
            <a:lumOff val="107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Cloud Computing  | Green Computing | </a:t>
          </a:r>
          <a:r>
            <a:rPr lang="en-US" sz="1300" b="0" i="0" kern="1200"/>
            <a:t>Quantum computing</a:t>
          </a:r>
          <a:endParaRPr lang="en-US" sz="1300" kern="1200"/>
        </a:p>
      </dsp:txBody>
      <dsp:txXfrm>
        <a:off x="1681709" y="300"/>
        <a:ext cx="1514968" cy="908980"/>
      </dsp:txXfrm>
    </dsp:sp>
    <dsp:sp modelId="{37C832AA-E258-4815-AE1E-2BDFA731A7C5}">
      <dsp:nvSpPr>
        <dsp:cNvPr id="0" name=""/>
        <dsp:cNvSpPr/>
      </dsp:nvSpPr>
      <dsp:spPr>
        <a:xfrm>
          <a:off x="3348174" y="300"/>
          <a:ext cx="1514968" cy="908980"/>
        </a:xfrm>
        <a:prstGeom prst="rect">
          <a:avLst/>
        </a:prstGeom>
        <a:solidFill>
          <a:schemeClr val="accent2">
            <a:hueOff val="-363841"/>
            <a:satOff val="-20982"/>
            <a:lumOff val="215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t>Data | </a:t>
          </a:r>
          <a:r>
            <a:rPr lang="en-US" sz="1300" kern="1200" dirty="0" err="1"/>
            <a:t>BigData</a:t>
          </a:r>
          <a:r>
            <a:rPr lang="en-US" sz="1300" kern="1200" dirty="0"/>
            <a:t> | Data Warehousing | Data Mining</a:t>
          </a:r>
        </a:p>
      </dsp:txBody>
      <dsp:txXfrm>
        <a:off x="3348174" y="300"/>
        <a:ext cx="1514968" cy="908980"/>
      </dsp:txXfrm>
    </dsp:sp>
    <dsp:sp modelId="{8F300D50-C277-4CF1-AB72-9B246800ECB1}">
      <dsp:nvSpPr>
        <dsp:cNvPr id="0" name=""/>
        <dsp:cNvSpPr/>
      </dsp:nvSpPr>
      <dsp:spPr>
        <a:xfrm>
          <a:off x="15244" y="1060778"/>
          <a:ext cx="1514968" cy="908980"/>
        </a:xfrm>
        <a:prstGeom prst="rect">
          <a:avLst/>
        </a:prstGeom>
        <a:solidFill>
          <a:schemeClr val="accent2">
            <a:hueOff val="-545761"/>
            <a:satOff val="-31473"/>
            <a:lumOff val="323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Artificial Intelligence | Machine Learning | Deep Learning</a:t>
          </a:r>
        </a:p>
      </dsp:txBody>
      <dsp:txXfrm>
        <a:off x="15244" y="1060778"/>
        <a:ext cx="1514968" cy="908980"/>
      </dsp:txXfrm>
    </dsp:sp>
    <dsp:sp modelId="{96FB6148-CFEE-41C7-8D8A-136F25D72C7A}">
      <dsp:nvSpPr>
        <dsp:cNvPr id="0" name=""/>
        <dsp:cNvSpPr/>
      </dsp:nvSpPr>
      <dsp:spPr>
        <a:xfrm>
          <a:off x="1681709" y="1060778"/>
          <a:ext cx="1514968" cy="908980"/>
        </a:xfrm>
        <a:prstGeom prst="rect">
          <a:avLst/>
        </a:prstGeom>
        <a:solidFill>
          <a:schemeClr val="accent2">
            <a:hueOff val="-727682"/>
            <a:satOff val="-41964"/>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Digital Marketing | SEO | SMM</a:t>
          </a:r>
        </a:p>
      </dsp:txBody>
      <dsp:txXfrm>
        <a:off x="1681709" y="1060778"/>
        <a:ext cx="1514968" cy="908980"/>
      </dsp:txXfrm>
    </dsp:sp>
    <dsp:sp modelId="{7D734493-2F22-454E-9F71-4F505712E875}">
      <dsp:nvSpPr>
        <dsp:cNvPr id="0" name=""/>
        <dsp:cNvSpPr/>
      </dsp:nvSpPr>
      <dsp:spPr>
        <a:xfrm>
          <a:off x="3348174" y="1060778"/>
          <a:ext cx="1514968" cy="908980"/>
        </a:xfrm>
        <a:prstGeom prst="rect">
          <a:avLst/>
        </a:prstGeom>
        <a:solidFill>
          <a:schemeClr val="accent2">
            <a:hueOff val="-909602"/>
            <a:satOff val="-52455"/>
            <a:lumOff val="53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Robotics Process Automation (RPA)</a:t>
          </a:r>
        </a:p>
      </dsp:txBody>
      <dsp:txXfrm>
        <a:off x="3348174" y="1060778"/>
        <a:ext cx="1514968" cy="908980"/>
      </dsp:txXfrm>
    </dsp:sp>
    <dsp:sp modelId="{8AA72CAC-A397-4368-A07C-F6419F10E771}">
      <dsp:nvSpPr>
        <dsp:cNvPr id="0" name=""/>
        <dsp:cNvSpPr/>
      </dsp:nvSpPr>
      <dsp:spPr>
        <a:xfrm>
          <a:off x="15244" y="2121256"/>
          <a:ext cx="1514968" cy="908980"/>
        </a:xfrm>
        <a:prstGeom prst="rect">
          <a:avLst/>
        </a:prstGeom>
        <a:solidFill>
          <a:schemeClr val="accent2">
            <a:hueOff val="-1091522"/>
            <a:satOff val="-62946"/>
            <a:lumOff val="647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Virtual Reality |  Augmented Reality  | Mixed Reality </a:t>
          </a:r>
        </a:p>
      </dsp:txBody>
      <dsp:txXfrm>
        <a:off x="15244" y="2121256"/>
        <a:ext cx="1514968" cy="908980"/>
      </dsp:txXfrm>
    </dsp:sp>
    <dsp:sp modelId="{0F91DF5E-1178-480D-A6E0-F437E43FC62C}">
      <dsp:nvSpPr>
        <dsp:cNvPr id="0" name=""/>
        <dsp:cNvSpPr/>
      </dsp:nvSpPr>
      <dsp:spPr>
        <a:xfrm>
          <a:off x="1681709" y="2121256"/>
          <a:ext cx="1514968" cy="908980"/>
        </a:xfrm>
        <a:prstGeom prst="rect">
          <a:avLst/>
        </a:prstGeom>
        <a:solidFill>
          <a:schemeClr val="accent2">
            <a:hueOff val="-1273443"/>
            <a:satOff val="-73437"/>
            <a:lumOff val="754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Blockchain</a:t>
          </a:r>
        </a:p>
      </dsp:txBody>
      <dsp:txXfrm>
        <a:off x="1681709" y="2121256"/>
        <a:ext cx="1514968" cy="908980"/>
      </dsp:txXfrm>
    </dsp:sp>
    <dsp:sp modelId="{2808FB84-BF2E-4396-BC06-6FF1C0E9EFA9}">
      <dsp:nvSpPr>
        <dsp:cNvPr id="0" name=""/>
        <dsp:cNvSpPr/>
      </dsp:nvSpPr>
      <dsp:spPr>
        <a:xfrm>
          <a:off x="3348174" y="2121256"/>
          <a:ext cx="1514968" cy="908980"/>
        </a:xfrm>
        <a:prstGeom prst="rect">
          <a:avLst/>
        </a:prstGeom>
        <a:solidFill>
          <a:schemeClr val="accent2">
            <a:hueOff val="-1455363"/>
            <a:satOff val="-83928"/>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a:t>Industry 4.0</a:t>
          </a:r>
        </a:p>
      </dsp:txBody>
      <dsp:txXfrm>
        <a:off x="3348174" y="2121256"/>
        <a:ext cx="1514968" cy="90898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3C48A31-FAE7-4D19-B124-66C74727D5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a:extLst>
              <a:ext uri="{FF2B5EF4-FFF2-40B4-BE49-F238E27FC236}">
                <a16:creationId xmlns:a16="http://schemas.microsoft.com/office/drawing/2014/main" id="{3478C99F-B837-4616-B907-A2619C0BA36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4F04F1B-D641-463E-95B4-1A50C1A9034C}" type="datetimeFigureOut">
              <a:rPr lang="en-PH" smtClean="0"/>
              <a:t>22/04/2023</a:t>
            </a:fld>
            <a:endParaRPr lang="en-PH"/>
          </a:p>
        </p:txBody>
      </p:sp>
      <p:sp>
        <p:nvSpPr>
          <p:cNvPr id="4" name="Footer Placeholder 3">
            <a:extLst>
              <a:ext uri="{FF2B5EF4-FFF2-40B4-BE49-F238E27FC236}">
                <a16:creationId xmlns:a16="http://schemas.microsoft.com/office/drawing/2014/main" id="{E1E19D01-C1F9-4A33-A3A6-ABD0C4EA39C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5" name="Slide Number Placeholder 4">
            <a:extLst>
              <a:ext uri="{FF2B5EF4-FFF2-40B4-BE49-F238E27FC236}">
                <a16:creationId xmlns:a16="http://schemas.microsoft.com/office/drawing/2014/main" id="{4F3054F4-4BF4-4954-8656-23918393E9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2DE9CEB-3EE0-4C78-B766-5348CF3FA8F2}" type="slidenum">
              <a:rPr lang="en-PH" smtClean="0"/>
              <a:t>‹#›</a:t>
            </a:fld>
            <a:endParaRPr lang="en-PH"/>
          </a:p>
        </p:txBody>
      </p:sp>
      <p:pic>
        <p:nvPicPr>
          <p:cNvPr id="6" name="Picture 5">
            <a:extLst>
              <a:ext uri="{FF2B5EF4-FFF2-40B4-BE49-F238E27FC236}">
                <a16:creationId xmlns:a16="http://schemas.microsoft.com/office/drawing/2014/main" id="{789064BA-F1F2-4268-AA10-4C132060BD76}"/>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6856413" cy="9144000"/>
          </a:xfrm>
          <a:prstGeom prst="rect">
            <a:avLst/>
          </a:prstGeom>
          <a:noFill/>
          <a:ln>
            <a:noFill/>
          </a:ln>
        </p:spPr>
      </p:pic>
    </p:spTree>
    <p:extLst>
      <p:ext uri="{BB962C8B-B14F-4D97-AF65-F5344CB8AC3E}">
        <p14:creationId xmlns:p14="http://schemas.microsoft.com/office/powerpoint/2010/main" val="34179426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p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p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p10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9" name="Google Shape;1029;p10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p10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36" name="Google Shape;1036;p10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p10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7" name="Google Shape;1047;p10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0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3" name="Google Shape;1053;p10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p10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1" name="Google Shape;1061;p10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10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68" name="Google Shape;1068;p10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p10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5" name="Google Shape;1075;p10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8"/>
        <p:cNvGrpSpPr/>
        <p:nvPr/>
      </p:nvGrpSpPr>
      <p:grpSpPr>
        <a:xfrm>
          <a:off x="0" y="0"/>
          <a:ext cx="0" cy="0"/>
          <a:chOff x="0" y="0"/>
          <a:chExt cx="0" cy="0"/>
        </a:xfrm>
      </p:grpSpPr>
      <p:sp>
        <p:nvSpPr>
          <p:cNvPr id="1079" name="Google Shape;1079;p1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0" name="Google Shape;1080;p1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3"/>
        <p:cNvGrpSpPr/>
        <p:nvPr/>
      </p:nvGrpSpPr>
      <p:grpSpPr>
        <a:xfrm>
          <a:off x="0" y="0"/>
          <a:ext cx="0" cy="0"/>
          <a:chOff x="0" y="0"/>
          <a:chExt cx="0" cy="0"/>
        </a:xfrm>
      </p:grpSpPr>
      <p:sp>
        <p:nvSpPr>
          <p:cNvPr id="1104" name="Google Shape;1104;p1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05" name="Google Shape;1105;p1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p1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8" name="Google Shape;1128;p11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5" name="Google Shape;165;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‘Application’ in the figure represents SaaS</a:t>
            </a:r>
            <a:endParaRPr/>
          </a:p>
        </p:txBody>
      </p:sp>
      <p:sp>
        <p:nvSpPr>
          <p:cNvPr id="166" name="Google Shape;166;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p1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5" name="Google Shape;1135;p11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0"/>
        <p:cNvGrpSpPr/>
        <p:nvPr/>
      </p:nvGrpSpPr>
      <p:grpSpPr>
        <a:xfrm>
          <a:off x="0" y="0"/>
          <a:ext cx="0" cy="0"/>
          <a:chOff x="0" y="0"/>
          <a:chExt cx="0" cy="0"/>
        </a:xfrm>
      </p:grpSpPr>
      <p:sp>
        <p:nvSpPr>
          <p:cNvPr id="1141" name="Google Shape;1141;p1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2" name="Google Shape;1142;p1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7"/>
        <p:cNvGrpSpPr/>
        <p:nvPr/>
      </p:nvGrpSpPr>
      <p:grpSpPr>
        <a:xfrm>
          <a:off x="0" y="0"/>
          <a:ext cx="0" cy="0"/>
          <a:chOff x="0" y="0"/>
          <a:chExt cx="0" cy="0"/>
        </a:xfrm>
      </p:grpSpPr>
      <p:sp>
        <p:nvSpPr>
          <p:cNvPr id="1148" name="Google Shape;1148;p1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9" name="Google Shape;1149;p11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p1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5" name="Google Shape;1155;p1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9"/>
        <p:cNvGrpSpPr/>
        <p:nvPr/>
      </p:nvGrpSpPr>
      <p:grpSpPr>
        <a:xfrm>
          <a:off x="0" y="0"/>
          <a:ext cx="0" cy="0"/>
          <a:chOff x="0" y="0"/>
          <a:chExt cx="0" cy="0"/>
        </a:xfrm>
      </p:grpSpPr>
      <p:sp>
        <p:nvSpPr>
          <p:cNvPr id="1160" name="Google Shape;1160;p1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1" name="Google Shape;1161;p1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5"/>
        <p:cNvGrpSpPr/>
        <p:nvPr/>
      </p:nvGrpSpPr>
      <p:grpSpPr>
        <a:xfrm>
          <a:off x="0" y="0"/>
          <a:ext cx="0" cy="0"/>
          <a:chOff x="0" y="0"/>
          <a:chExt cx="0" cy="0"/>
        </a:xfrm>
      </p:grpSpPr>
      <p:sp>
        <p:nvSpPr>
          <p:cNvPr id="1166" name="Google Shape;1166;p1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7" name="Google Shape;1167;p1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p1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3" name="Google Shape;1173;p1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1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0" name="Google Shape;1180;p1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5"/>
        <p:cNvGrpSpPr/>
        <p:nvPr/>
      </p:nvGrpSpPr>
      <p:grpSpPr>
        <a:xfrm>
          <a:off x="0" y="0"/>
          <a:ext cx="0" cy="0"/>
          <a:chOff x="0" y="0"/>
          <a:chExt cx="0" cy="0"/>
        </a:xfrm>
      </p:grpSpPr>
      <p:sp>
        <p:nvSpPr>
          <p:cNvPr id="1186" name="Google Shape;1186;p1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7" name="Google Shape;1187;p1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p1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4" name="Google Shape;1194;p1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8"/>
        <p:cNvGrpSpPr/>
        <p:nvPr/>
      </p:nvGrpSpPr>
      <p:grpSpPr>
        <a:xfrm>
          <a:off x="0" y="0"/>
          <a:ext cx="0" cy="0"/>
          <a:chOff x="0" y="0"/>
          <a:chExt cx="0" cy="0"/>
        </a:xfrm>
      </p:grpSpPr>
      <p:sp>
        <p:nvSpPr>
          <p:cNvPr id="1199" name="Google Shape;1199;p1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0" name="Google Shape;1200;p1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4"/>
        <p:cNvGrpSpPr/>
        <p:nvPr/>
      </p:nvGrpSpPr>
      <p:grpSpPr>
        <a:xfrm>
          <a:off x="0" y="0"/>
          <a:ext cx="0" cy="0"/>
          <a:chOff x="0" y="0"/>
          <a:chExt cx="0" cy="0"/>
        </a:xfrm>
      </p:grpSpPr>
      <p:sp>
        <p:nvSpPr>
          <p:cNvPr id="1205" name="Google Shape;1205;p1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6" name="Google Shape;1206;p1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4"/>
        <p:cNvGrpSpPr/>
        <p:nvPr/>
      </p:nvGrpSpPr>
      <p:grpSpPr>
        <a:xfrm>
          <a:off x="0" y="0"/>
          <a:ext cx="0" cy="0"/>
          <a:chOff x="0" y="0"/>
          <a:chExt cx="0" cy="0"/>
        </a:xfrm>
      </p:grpSpPr>
      <p:sp>
        <p:nvSpPr>
          <p:cNvPr id="1225" name="Google Shape;1225;p1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6" name="Google Shape;1226;p1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0"/>
        <p:cNvGrpSpPr/>
        <p:nvPr/>
      </p:nvGrpSpPr>
      <p:grpSpPr>
        <a:xfrm>
          <a:off x="0" y="0"/>
          <a:ext cx="0" cy="0"/>
          <a:chOff x="0" y="0"/>
          <a:chExt cx="0" cy="0"/>
        </a:xfrm>
      </p:grpSpPr>
      <p:sp>
        <p:nvSpPr>
          <p:cNvPr id="1231" name="Google Shape;1231;p1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2" name="Google Shape;1232;p1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p1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8" name="Google Shape;1238;p1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2"/>
        <p:cNvGrpSpPr/>
        <p:nvPr/>
      </p:nvGrpSpPr>
      <p:grpSpPr>
        <a:xfrm>
          <a:off x="0" y="0"/>
          <a:ext cx="0" cy="0"/>
          <a:chOff x="0" y="0"/>
          <a:chExt cx="0" cy="0"/>
        </a:xfrm>
      </p:grpSpPr>
      <p:sp>
        <p:nvSpPr>
          <p:cNvPr id="1243" name="Google Shape;1243;p1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4" name="Google Shape;1244;p1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p1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9" name="Google Shape;1249;p1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1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4" name="Google Shape;1254;p1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1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7" name="Google Shape;207;p1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2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2" name="Google Shape;222;p2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p2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2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1" name="Google Shape;261;p2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2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4" name="Google Shape;274;p2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7" name="Google Shape;287;p2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5" name="Google Shape;295;p3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 name="Google Shape;72;p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p3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5" name="Google Shape;315;p3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p3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8" name="Google Shape;328;p3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3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5" name="Google Shape;365;p3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1" name="Google Shape;371;p3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3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5" name="Google Shape;395;p4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2" name="Google Shape;402;p4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p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7" name="Google Shape;427;p4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1" name="Google Shape;451;p4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4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Google Shape;464;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5" name="Google Shape;465;p4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
        <p:cNvGrpSpPr/>
        <p:nvPr/>
      </p:nvGrpSpPr>
      <p:grpSpPr>
        <a:xfrm>
          <a:off x="0" y="0"/>
          <a:ext cx="0" cy="0"/>
          <a:chOff x="0" y="0"/>
          <a:chExt cx="0" cy="0"/>
        </a:xfrm>
      </p:grpSpPr>
      <p:sp>
        <p:nvSpPr>
          <p:cNvPr id="491" name="Google Shape;491;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2" name="Google Shape;492;p4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4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5" name="Google Shape;505;p4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4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8" name="Google Shape;518;p5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5" name="Google Shape;525;p5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1" name="Google Shape;531;p5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p5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5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5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5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5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6" name="Google Shape;586;p5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2" name="Google Shape;592;p6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4" name="Google Shape;614;p6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0" name="Google Shape;620;p6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6" name="Google Shape;626;p6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p6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2" name="Google Shape;662;p6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7" name="Google Shape;687;p6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1"/>
        <p:cNvGrpSpPr/>
        <p:nvPr/>
      </p:nvGrpSpPr>
      <p:grpSpPr>
        <a:xfrm>
          <a:off x="0" y="0"/>
          <a:ext cx="0" cy="0"/>
          <a:chOff x="0" y="0"/>
          <a:chExt cx="0" cy="0"/>
        </a:xfrm>
      </p:grpSpPr>
      <p:sp>
        <p:nvSpPr>
          <p:cNvPr id="692" name="Google Shape;692;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3" name="Google Shape;693;p6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p6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3" name="Google Shape;723;p6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8"/>
        <p:cNvGrpSpPr/>
        <p:nvPr/>
      </p:nvGrpSpPr>
      <p:grpSpPr>
        <a:xfrm>
          <a:off x="0" y="0"/>
          <a:ext cx="0" cy="0"/>
          <a:chOff x="0" y="0"/>
          <a:chExt cx="0" cy="0"/>
        </a:xfrm>
      </p:grpSpPr>
      <p:sp>
        <p:nvSpPr>
          <p:cNvPr id="729" name="Google Shape;729;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0" name="Google Shape;730;p6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0" name="Google Shape;750;p7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6" name="Google Shape;756;p7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1"/>
        <p:cNvGrpSpPr/>
        <p:nvPr/>
      </p:nvGrpSpPr>
      <p:grpSpPr>
        <a:xfrm>
          <a:off x="0" y="0"/>
          <a:ext cx="0" cy="0"/>
          <a:chOff x="0" y="0"/>
          <a:chExt cx="0" cy="0"/>
        </a:xfrm>
      </p:grpSpPr>
      <p:sp>
        <p:nvSpPr>
          <p:cNvPr id="762" name="Google Shape;762;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3" name="Google Shape;763;p7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69" name="Google Shape;769;p7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6" name="Google Shape;776;p7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2" name="Google Shape;782;p7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8" name="Google Shape;788;p7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7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5" name="Google Shape;795;p7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7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0" name="Google Shape;810;p7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7" name="Google Shape;817;p7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p8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1" name="Google Shape;831;p8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p8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1" name="Google Shape;841;p8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4" name="Google Shape;144;p1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Google Shape;846;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7" name="Google Shape;847;p8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3" name="Google Shape;853;p8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59" name="Google Shape;859;p8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5" name="Google Shape;865;p8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Google Shape;870;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1" name="Google Shape;871;p8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7" name="Google Shape;877;p8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83" name="Google Shape;883;p8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p9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02" name="Google Shape;902;p9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p9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8" name="Google Shape;918;p9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9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4" name="Google Shape;924;p9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8"/>
        <p:cNvGrpSpPr/>
        <p:nvPr/>
      </p:nvGrpSpPr>
      <p:grpSpPr>
        <a:xfrm>
          <a:off x="0" y="0"/>
          <a:ext cx="0" cy="0"/>
          <a:chOff x="0" y="0"/>
          <a:chExt cx="0" cy="0"/>
        </a:xfrm>
      </p:grpSpPr>
      <p:sp>
        <p:nvSpPr>
          <p:cNvPr id="929" name="Google Shape;929;p9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0" name="Google Shape;930;p93: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4"/>
        <p:cNvGrpSpPr/>
        <p:nvPr/>
      </p:nvGrpSpPr>
      <p:grpSpPr>
        <a:xfrm>
          <a:off x="0" y="0"/>
          <a:ext cx="0" cy="0"/>
          <a:chOff x="0" y="0"/>
          <a:chExt cx="0" cy="0"/>
        </a:xfrm>
      </p:grpSpPr>
      <p:sp>
        <p:nvSpPr>
          <p:cNvPr id="935" name="Google Shape;935;p9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36" name="Google Shape;936;p94: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p9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2" name="Google Shape;942;p95: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7"/>
        <p:cNvGrpSpPr/>
        <p:nvPr/>
      </p:nvGrpSpPr>
      <p:grpSpPr>
        <a:xfrm>
          <a:off x="0" y="0"/>
          <a:ext cx="0" cy="0"/>
          <a:chOff x="0" y="0"/>
          <a:chExt cx="0" cy="0"/>
        </a:xfrm>
      </p:grpSpPr>
      <p:sp>
        <p:nvSpPr>
          <p:cNvPr id="948" name="Google Shape;948;p9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49" name="Google Shape;949;p96: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p9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5" name="Google Shape;955;p97: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p9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6" name="Google Shape;976;p98: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2"/>
        <p:cNvGrpSpPr/>
        <p:nvPr/>
      </p:nvGrpSpPr>
      <p:grpSpPr>
        <a:xfrm>
          <a:off x="0" y="0"/>
          <a:ext cx="0" cy="0"/>
          <a:chOff x="0" y="0"/>
          <a:chExt cx="0" cy="0"/>
        </a:xfrm>
      </p:grpSpPr>
      <p:sp>
        <p:nvSpPr>
          <p:cNvPr id="993" name="Google Shape;993;p9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4" name="Google Shape;994;p99: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p10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0" name="Google Shape;1000;p100: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4"/>
        <p:cNvGrpSpPr/>
        <p:nvPr/>
      </p:nvGrpSpPr>
      <p:grpSpPr>
        <a:xfrm>
          <a:off x="0" y="0"/>
          <a:ext cx="0" cy="0"/>
          <a:chOff x="0" y="0"/>
          <a:chExt cx="0" cy="0"/>
        </a:xfrm>
      </p:grpSpPr>
      <p:sp>
        <p:nvSpPr>
          <p:cNvPr id="1005" name="Google Shape;1005;p10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06" name="Google Shape;1006;p101: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10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2" name="Google Shape;1012;p102:notes"/>
          <p:cNvSpPr>
            <a:spLocks noGrp="1" noRot="1" noChangeAspect="1"/>
          </p:cNvSpPr>
          <p:nvPr>
            <p:ph type="sldImg" idx="2"/>
          </p:nvPr>
        </p:nvSpPr>
        <p:spPr>
          <a:xfrm>
            <a:off x="1200150" y="1143000"/>
            <a:ext cx="44577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p:cSld name="TITLE PAGE">
    <p:bg>
      <p:bgPr>
        <a:solidFill>
          <a:schemeClr val="lt1"/>
        </a:solidFill>
        <a:effectLst/>
      </p:bgPr>
    </p:bg>
    <p:spTree>
      <p:nvGrpSpPr>
        <p:cNvPr id="1" name="Shape 15"/>
        <p:cNvGrpSpPr/>
        <p:nvPr/>
      </p:nvGrpSpPr>
      <p:grpSpPr>
        <a:xfrm>
          <a:off x="0" y="0"/>
          <a:ext cx="0" cy="0"/>
          <a:chOff x="0" y="0"/>
          <a:chExt cx="0" cy="0"/>
        </a:xfrm>
      </p:grpSpPr>
      <p:sp>
        <p:nvSpPr>
          <p:cNvPr id="16" name="Google Shape;16;p132"/>
          <p:cNvSpPr txBox="1">
            <a:spLocks noGrp="1"/>
          </p:cNvSpPr>
          <p:nvPr>
            <p:ph type="body" idx="1"/>
          </p:nvPr>
        </p:nvSpPr>
        <p:spPr>
          <a:xfrm>
            <a:off x="482600" y="2400300"/>
            <a:ext cx="8928100" cy="1168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813"/>
              </a:spcBef>
              <a:spcAft>
                <a:spcPts val="0"/>
              </a:spcAft>
              <a:buClr>
                <a:srgbClr val="1E4E79"/>
              </a:buClr>
              <a:buSzPts val="3901"/>
              <a:buNone/>
              <a:defRPr sz="3900" b="1">
                <a:solidFill>
                  <a:srgbClr val="1E4E79"/>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dirty="0"/>
          </a:p>
        </p:txBody>
      </p:sp>
      <p:sp>
        <p:nvSpPr>
          <p:cNvPr id="17" name="Google Shape;17;p132"/>
          <p:cNvSpPr txBox="1">
            <a:spLocks noGrp="1"/>
          </p:cNvSpPr>
          <p:nvPr>
            <p:ph type="body" idx="2"/>
          </p:nvPr>
        </p:nvSpPr>
        <p:spPr>
          <a:xfrm>
            <a:off x="482600" y="3721100"/>
            <a:ext cx="8928100" cy="11684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813"/>
              </a:spcBef>
              <a:spcAft>
                <a:spcPts val="0"/>
              </a:spcAft>
              <a:buClr>
                <a:srgbClr val="2E75B5"/>
              </a:buClr>
              <a:buSzPts val="1951"/>
              <a:buNone/>
              <a:defRPr sz="1951" b="0">
                <a:solidFill>
                  <a:srgbClr val="2E75B5"/>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RESENTATION BOOKMARK">
  <p:cSld name="PRESENTATION BOOKMARK">
    <p:bg>
      <p:bgPr>
        <a:solidFill>
          <a:schemeClr val="accent1"/>
        </a:solidFill>
        <a:effectLst/>
      </p:bgPr>
    </p:bg>
    <p:spTree>
      <p:nvGrpSpPr>
        <p:cNvPr id="1" name="Shape 27"/>
        <p:cNvGrpSpPr/>
        <p:nvPr/>
      </p:nvGrpSpPr>
      <p:grpSpPr>
        <a:xfrm>
          <a:off x="0" y="0"/>
          <a:ext cx="0" cy="0"/>
          <a:chOff x="0" y="0"/>
          <a:chExt cx="0" cy="0"/>
        </a:xfrm>
      </p:grpSpPr>
      <p:sp>
        <p:nvSpPr>
          <p:cNvPr id="28" name="Google Shape;28;p137"/>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chemeClr val="lt1"/>
              </a:buClr>
              <a:buSzPts val="4877"/>
              <a:buNone/>
              <a:defRPr sz="4877" b="1">
                <a:solidFill>
                  <a:schemeClr val="lt1"/>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
        <p:nvSpPr>
          <p:cNvPr id="29" name="Google Shape;29;p137"/>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rgbClr val="1E4E79"/>
              </a:buClr>
              <a:buSzPts val="1951"/>
              <a:buNone/>
              <a:defRPr sz="1951" b="0">
                <a:solidFill>
                  <a:srgbClr val="1E4E79"/>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QUESTIONS BOOKMARK">
  <p:cSld name="QUESTIONS BOOKMARK">
    <p:bg>
      <p:bgPr>
        <a:solidFill>
          <a:schemeClr val="accent1"/>
        </a:solidFill>
        <a:effectLst/>
      </p:bgPr>
    </p:bg>
    <p:spTree>
      <p:nvGrpSpPr>
        <p:cNvPr id="1" name="Shape 30"/>
        <p:cNvGrpSpPr/>
        <p:nvPr/>
      </p:nvGrpSpPr>
      <p:grpSpPr>
        <a:xfrm>
          <a:off x="0" y="0"/>
          <a:ext cx="0" cy="0"/>
          <a:chOff x="0" y="0"/>
          <a:chExt cx="0" cy="0"/>
        </a:xfrm>
      </p:grpSpPr>
      <p:sp>
        <p:nvSpPr>
          <p:cNvPr id="31" name="Google Shape;31;p138"/>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chemeClr val="lt1"/>
              </a:buClr>
              <a:buSzPts val="4877"/>
              <a:buNone/>
              <a:defRPr sz="4877" b="1">
                <a:solidFill>
                  <a:schemeClr val="lt1"/>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
        <p:nvSpPr>
          <p:cNvPr id="32" name="Google Shape;32;p138"/>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rgbClr val="1E4E79"/>
              </a:buClr>
              <a:buSzPts val="1951"/>
              <a:buNone/>
              <a:defRPr sz="1951" b="0">
                <a:solidFill>
                  <a:srgbClr val="1E4E79"/>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SE STUDY BOOKMARK">
  <p:cSld name="CASE STUDY BOOKMARK">
    <p:bg>
      <p:bgPr>
        <a:solidFill>
          <a:schemeClr val="accent1"/>
        </a:solidFill>
        <a:effectLst/>
      </p:bgPr>
    </p:bg>
    <p:spTree>
      <p:nvGrpSpPr>
        <p:cNvPr id="1" name="Shape 33"/>
        <p:cNvGrpSpPr/>
        <p:nvPr/>
      </p:nvGrpSpPr>
      <p:grpSpPr>
        <a:xfrm>
          <a:off x="0" y="0"/>
          <a:ext cx="0" cy="0"/>
          <a:chOff x="0" y="0"/>
          <a:chExt cx="0" cy="0"/>
        </a:xfrm>
      </p:grpSpPr>
      <p:sp>
        <p:nvSpPr>
          <p:cNvPr id="34" name="Google Shape;34;p139"/>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chemeClr val="lt1"/>
              </a:buClr>
              <a:buSzPts val="4877"/>
              <a:buNone/>
              <a:defRPr sz="4877" b="1">
                <a:solidFill>
                  <a:schemeClr val="lt1"/>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dirty="0"/>
          </a:p>
        </p:txBody>
      </p:sp>
      <p:sp>
        <p:nvSpPr>
          <p:cNvPr id="35" name="Google Shape;35;p139"/>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rgbClr val="7F6000"/>
              </a:buClr>
              <a:buSzPts val="1951"/>
              <a:buNone/>
              <a:defRPr sz="1951" b="0">
                <a:solidFill>
                  <a:srgbClr val="7F6000"/>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ACTIVITY BOOKMARK">
  <p:cSld name="ACTIVITY BOOKMARK">
    <p:bg>
      <p:bgPr>
        <a:solidFill>
          <a:schemeClr val="accent1"/>
        </a:solidFill>
        <a:effectLst/>
      </p:bgPr>
    </p:bg>
    <p:spTree>
      <p:nvGrpSpPr>
        <p:cNvPr id="1" name="Shape 36"/>
        <p:cNvGrpSpPr/>
        <p:nvPr/>
      </p:nvGrpSpPr>
      <p:grpSpPr>
        <a:xfrm>
          <a:off x="0" y="0"/>
          <a:ext cx="0" cy="0"/>
          <a:chOff x="0" y="0"/>
          <a:chExt cx="0" cy="0"/>
        </a:xfrm>
      </p:grpSpPr>
      <p:sp>
        <p:nvSpPr>
          <p:cNvPr id="37" name="Google Shape;37;p140"/>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chemeClr val="lt1"/>
              </a:buClr>
              <a:buSzPts val="4877"/>
              <a:buNone/>
              <a:defRPr sz="4877" b="1">
                <a:solidFill>
                  <a:schemeClr val="lt1"/>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
        <p:nvSpPr>
          <p:cNvPr id="38" name="Google Shape;38;p140"/>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rgbClr val="7F6000"/>
              </a:buClr>
              <a:buSzPts val="1951"/>
              <a:buNone/>
              <a:defRPr sz="1951" b="0">
                <a:solidFill>
                  <a:srgbClr val="7F6000"/>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HOMEWORK BOOKMARK">
  <p:cSld name="HOMEWORK BOOKMARK">
    <p:bg>
      <p:bgPr>
        <a:solidFill>
          <a:schemeClr val="accent1"/>
        </a:solidFill>
        <a:effectLst/>
      </p:bgPr>
    </p:bg>
    <p:spTree>
      <p:nvGrpSpPr>
        <p:cNvPr id="1" name="Shape 39"/>
        <p:cNvGrpSpPr/>
        <p:nvPr/>
      </p:nvGrpSpPr>
      <p:grpSpPr>
        <a:xfrm>
          <a:off x="0" y="0"/>
          <a:ext cx="0" cy="0"/>
          <a:chOff x="0" y="0"/>
          <a:chExt cx="0" cy="0"/>
        </a:xfrm>
      </p:grpSpPr>
      <p:sp>
        <p:nvSpPr>
          <p:cNvPr id="40" name="Google Shape;40;p141"/>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chemeClr val="lt1"/>
              </a:buClr>
              <a:buSzPts val="4877"/>
              <a:buNone/>
              <a:defRPr sz="4877" b="1">
                <a:solidFill>
                  <a:schemeClr val="lt1"/>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
        <p:nvSpPr>
          <p:cNvPr id="41" name="Google Shape;41;p141"/>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rgbClr val="7F6000"/>
              </a:buClr>
              <a:buSzPts val="1951"/>
              <a:buNone/>
              <a:defRPr sz="1951" b="0">
                <a:solidFill>
                  <a:srgbClr val="7F6000"/>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IZ/EXAM BOOKMARK">
  <p:cSld name="QUIZ/EXAM BOOKMARK">
    <p:bg>
      <p:bgPr>
        <a:solidFill>
          <a:schemeClr val="accent1"/>
        </a:solidFill>
        <a:effectLst/>
      </p:bgPr>
    </p:bg>
    <p:spTree>
      <p:nvGrpSpPr>
        <p:cNvPr id="1" name="Shape 42"/>
        <p:cNvGrpSpPr/>
        <p:nvPr/>
      </p:nvGrpSpPr>
      <p:grpSpPr>
        <a:xfrm>
          <a:off x="0" y="0"/>
          <a:ext cx="0" cy="0"/>
          <a:chOff x="0" y="0"/>
          <a:chExt cx="0" cy="0"/>
        </a:xfrm>
      </p:grpSpPr>
      <p:sp>
        <p:nvSpPr>
          <p:cNvPr id="43" name="Google Shape;43;p142"/>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chemeClr val="lt1"/>
              </a:buClr>
              <a:buSzPts val="4877"/>
              <a:buNone/>
              <a:defRPr sz="4877" b="1">
                <a:solidFill>
                  <a:schemeClr val="lt1"/>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
        <p:nvSpPr>
          <p:cNvPr id="44" name="Google Shape;44;p142"/>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rgbClr val="7F6000"/>
              </a:buClr>
              <a:buSzPts val="1951"/>
              <a:buNone/>
              <a:defRPr sz="1951" b="0">
                <a:solidFill>
                  <a:srgbClr val="7F6000"/>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7" name="Google Shape;47;p143"/>
          <p:cNvSpPr txBox="1">
            <a:spLocks noGrp="1"/>
          </p:cNvSpPr>
          <p:nvPr>
            <p:ph type="title"/>
          </p:nvPr>
        </p:nvSpPr>
        <p:spPr>
          <a:xfrm>
            <a:off x="782757" y="4810135"/>
            <a:ext cx="8422799" cy="904875"/>
          </a:xfrm>
          <a:prstGeom prst="rect">
            <a:avLst/>
          </a:prstGeom>
          <a:noFill/>
          <a:ln>
            <a:noFill/>
          </a:ln>
        </p:spPr>
        <p:txBody>
          <a:bodyPr spcFirstLastPara="1" wrap="square" lIns="91425" tIns="45700" rIns="91425" bIns="45700" anchor="t" anchorCtr="0">
            <a:noAutofit/>
          </a:bodyPr>
          <a:lstStyle>
            <a:lvl1pPr lvl="0" algn="ctr">
              <a:lnSpc>
                <a:spcPct val="90000"/>
              </a:lnSpc>
              <a:spcBef>
                <a:spcPts val="0"/>
              </a:spcBef>
              <a:spcAft>
                <a:spcPts val="0"/>
              </a:spcAft>
              <a:buClr>
                <a:schemeClr val="dk1"/>
              </a:buClr>
              <a:buSzPts val="3200"/>
              <a:buFont typeface="Calibri"/>
              <a:buNone/>
              <a:defRPr sz="32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48" name="Google Shape;48;p143"/>
          <p:cNvSpPr txBox="1">
            <a:spLocks noGrp="1"/>
          </p:cNvSpPr>
          <p:nvPr>
            <p:ph type="body" idx="1"/>
          </p:nvPr>
        </p:nvSpPr>
        <p:spPr>
          <a:xfrm>
            <a:off x="782757" y="4038610"/>
            <a:ext cx="8422799" cy="771525"/>
          </a:xfrm>
          <a:prstGeom prst="rect">
            <a:avLst/>
          </a:prstGeom>
          <a:noFill/>
          <a:ln>
            <a:noFill/>
          </a:ln>
        </p:spPr>
        <p:txBody>
          <a:bodyPr spcFirstLastPara="1" wrap="square" lIns="91425" tIns="45700" rIns="91425" bIns="45700" anchor="b" anchorCtr="0">
            <a:normAutofit/>
          </a:bodyPr>
          <a:lstStyle>
            <a:lvl1pPr marL="457200" lvl="0" indent="-228600" algn="ctr">
              <a:lnSpc>
                <a:spcPct val="90000"/>
              </a:lnSpc>
              <a:spcBef>
                <a:spcPts val="813"/>
              </a:spcBef>
              <a:spcAft>
                <a:spcPts val="0"/>
              </a:spcAft>
              <a:buClr>
                <a:srgbClr val="888888"/>
              </a:buClr>
              <a:buSzPts val="2000"/>
              <a:buNone/>
              <a:defRPr sz="2000">
                <a:solidFill>
                  <a:srgbClr val="888888"/>
                </a:solidFill>
              </a:defRPr>
            </a:lvl1pPr>
            <a:lvl2pPr marL="914400" lvl="1" indent="-228600" algn="l">
              <a:lnSpc>
                <a:spcPct val="90000"/>
              </a:lnSpc>
              <a:spcBef>
                <a:spcPts val="406"/>
              </a:spcBef>
              <a:spcAft>
                <a:spcPts val="0"/>
              </a:spcAft>
              <a:buClr>
                <a:srgbClr val="888888"/>
              </a:buClr>
              <a:buSzPts val="1800"/>
              <a:buNone/>
              <a:defRPr sz="1800">
                <a:solidFill>
                  <a:srgbClr val="888888"/>
                </a:solidFill>
              </a:defRPr>
            </a:lvl2pPr>
            <a:lvl3pPr marL="1371600" lvl="2" indent="-228600" algn="l">
              <a:lnSpc>
                <a:spcPct val="90000"/>
              </a:lnSpc>
              <a:spcBef>
                <a:spcPts val="406"/>
              </a:spcBef>
              <a:spcAft>
                <a:spcPts val="0"/>
              </a:spcAft>
              <a:buClr>
                <a:srgbClr val="888888"/>
              </a:buClr>
              <a:buSzPts val="1600"/>
              <a:buNone/>
              <a:defRPr sz="1600">
                <a:solidFill>
                  <a:srgbClr val="888888"/>
                </a:solidFill>
              </a:defRPr>
            </a:lvl3pPr>
            <a:lvl4pPr marL="1828800" lvl="3" indent="-228600" algn="l">
              <a:lnSpc>
                <a:spcPct val="90000"/>
              </a:lnSpc>
              <a:spcBef>
                <a:spcPts val="406"/>
              </a:spcBef>
              <a:spcAft>
                <a:spcPts val="0"/>
              </a:spcAft>
              <a:buClr>
                <a:srgbClr val="888888"/>
              </a:buClr>
              <a:buSzPts val="1400"/>
              <a:buNone/>
              <a:defRPr sz="1400">
                <a:solidFill>
                  <a:srgbClr val="888888"/>
                </a:solidFill>
              </a:defRPr>
            </a:lvl4pPr>
            <a:lvl5pPr marL="2286000" lvl="4" indent="-228600" algn="l">
              <a:lnSpc>
                <a:spcPct val="90000"/>
              </a:lnSpc>
              <a:spcBef>
                <a:spcPts val="406"/>
              </a:spcBef>
              <a:spcAft>
                <a:spcPts val="0"/>
              </a:spcAft>
              <a:buClr>
                <a:srgbClr val="888888"/>
              </a:buClr>
              <a:buSzPts val="1400"/>
              <a:buNone/>
              <a:defRPr sz="1400">
                <a:solidFill>
                  <a:srgbClr val="888888"/>
                </a:solidFill>
              </a:defRPr>
            </a:lvl5pPr>
            <a:lvl6pPr marL="2743200" lvl="5" indent="-228600" algn="l">
              <a:lnSpc>
                <a:spcPct val="90000"/>
              </a:lnSpc>
              <a:spcBef>
                <a:spcPts val="406"/>
              </a:spcBef>
              <a:spcAft>
                <a:spcPts val="0"/>
              </a:spcAft>
              <a:buClr>
                <a:srgbClr val="888888"/>
              </a:buClr>
              <a:buSzPts val="1400"/>
              <a:buNone/>
              <a:defRPr sz="1400">
                <a:solidFill>
                  <a:srgbClr val="888888"/>
                </a:solidFill>
              </a:defRPr>
            </a:lvl6pPr>
            <a:lvl7pPr marL="3200400" lvl="6" indent="-228600" algn="l">
              <a:lnSpc>
                <a:spcPct val="90000"/>
              </a:lnSpc>
              <a:spcBef>
                <a:spcPts val="406"/>
              </a:spcBef>
              <a:spcAft>
                <a:spcPts val="0"/>
              </a:spcAft>
              <a:buClr>
                <a:srgbClr val="888888"/>
              </a:buClr>
              <a:buSzPts val="1400"/>
              <a:buNone/>
              <a:defRPr sz="1400">
                <a:solidFill>
                  <a:srgbClr val="888888"/>
                </a:solidFill>
              </a:defRPr>
            </a:lvl7pPr>
            <a:lvl8pPr marL="3657600" lvl="7" indent="-228600" algn="l">
              <a:lnSpc>
                <a:spcPct val="90000"/>
              </a:lnSpc>
              <a:spcBef>
                <a:spcPts val="406"/>
              </a:spcBef>
              <a:spcAft>
                <a:spcPts val="0"/>
              </a:spcAft>
              <a:buClr>
                <a:srgbClr val="888888"/>
              </a:buClr>
              <a:buSzPts val="1400"/>
              <a:buNone/>
              <a:defRPr sz="1400">
                <a:solidFill>
                  <a:srgbClr val="888888"/>
                </a:solidFill>
              </a:defRPr>
            </a:lvl8pPr>
            <a:lvl9pPr marL="4114800" lvl="8" indent="-228600" algn="l">
              <a:lnSpc>
                <a:spcPct val="90000"/>
              </a:lnSpc>
              <a:spcBef>
                <a:spcPts val="406"/>
              </a:spcBef>
              <a:spcAft>
                <a:spcPts val="0"/>
              </a:spcAft>
              <a:buClr>
                <a:srgbClr val="888888"/>
              </a:buClr>
              <a:buSzPts val="1400"/>
              <a:buNone/>
              <a:defRPr sz="1400">
                <a:solidFill>
                  <a:srgbClr val="888888"/>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FA4B9-FD40-4B5D-824F-B5AC057621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D5CBD5-5233-4006-99D4-DE88B620991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E5587-B49C-48F3-B867-5AF380ED0FDA}"/>
              </a:ext>
            </a:extLst>
          </p:cNvPr>
          <p:cNvSpPr>
            <a:spLocks noGrp="1"/>
          </p:cNvSpPr>
          <p:nvPr>
            <p:ph type="dt" sz="half" idx="10"/>
          </p:nvPr>
        </p:nvSpPr>
        <p:spPr/>
        <p:txBody>
          <a:bodyPr/>
          <a:lstStyle/>
          <a:p>
            <a:fld id="{5F80C22E-1B96-49B0-B014-7F3BEEF81EE0}" type="datetime1">
              <a:rPr lang="en-US" smtClean="0"/>
              <a:t>4/22/2023</a:t>
            </a:fld>
            <a:endParaRPr lang="en-US"/>
          </a:p>
        </p:txBody>
      </p:sp>
      <p:sp>
        <p:nvSpPr>
          <p:cNvPr id="5" name="Footer Placeholder 4">
            <a:extLst>
              <a:ext uri="{FF2B5EF4-FFF2-40B4-BE49-F238E27FC236}">
                <a16:creationId xmlns:a16="http://schemas.microsoft.com/office/drawing/2014/main" id="{37EE0EAA-12A5-45D0-B5C2-AB99CE817E85}"/>
              </a:ext>
            </a:extLst>
          </p:cNvPr>
          <p:cNvSpPr>
            <a:spLocks noGrp="1"/>
          </p:cNvSpPr>
          <p:nvPr>
            <p:ph type="ftr" sz="quarter" idx="11"/>
          </p:nvPr>
        </p:nvSpPr>
        <p:spPr/>
        <p:txBody>
          <a:bodyPr/>
          <a:lstStyle/>
          <a:p>
            <a:r>
              <a:rPr lang="en-US"/>
              <a:t>www.manishkumarjain.com</a:t>
            </a:r>
          </a:p>
        </p:txBody>
      </p:sp>
      <p:sp>
        <p:nvSpPr>
          <p:cNvPr id="6" name="Slide Number Placeholder 5">
            <a:extLst>
              <a:ext uri="{FF2B5EF4-FFF2-40B4-BE49-F238E27FC236}">
                <a16:creationId xmlns:a16="http://schemas.microsoft.com/office/drawing/2014/main" id="{985D2615-746E-40DC-A277-5BA98CCDE494}"/>
              </a:ext>
            </a:extLst>
          </p:cNvPr>
          <p:cNvSpPr>
            <a:spLocks noGrp="1"/>
          </p:cNvSpPr>
          <p:nvPr>
            <p:ph type="sldNum" sz="quarter" idx="12"/>
          </p:nvPr>
        </p:nvSpPr>
        <p:spPr/>
        <p:txBody>
          <a:bodyPr/>
          <a:lstStyle/>
          <a:p>
            <a:fld id="{DB1F4A88-7906-4D60-A6AF-94DA1AD4C8D9}" type="slidenum">
              <a:rPr lang="en-US" smtClean="0"/>
              <a:t>‹#›</a:t>
            </a:fld>
            <a:endParaRPr lang="en-US"/>
          </a:p>
        </p:txBody>
      </p:sp>
    </p:spTree>
    <p:extLst>
      <p:ext uri="{BB962C8B-B14F-4D97-AF65-F5344CB8AC3E}">
        <p14:creationId xmlns:p14="http://schemas.microsoft.com/office/powerpoint/2010/main" val="374505454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24140118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2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218631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1_REMINDERS">
    <p:bg>
      <p:bgPr>
        <a:solidFill>
          <a:schemeClr val="lt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hasCustomPrompt="1"/>
          </p:nvPr>
        </p:nvSpPr>
        <p:spPr>
          <a:xfrm>
            <a:off x="317500" y="63500"/>
            <a:ext cx="5676900" cy="635000"/>
          </a:xfrm>
        </p:spPr>
        <p:txBody>
          <a:bodyPr>
            <a:noAutofit/>
          </a:bodyPr>
          <a:lstStyle>
            <a:lvl1pPr marL="0" indent="0">
              <a:buNone/>
              <a:defRPr sz="2926"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GENTLE REMINDERS</a:t>
            </a:r>
          </a:p>
        </p:txBody>
      </p:sp>
      <p:sp>
        <p:nvSpPr>
          <p:cNvPr id="8" name="Rectangle 7"/>
          <p:cNvSpPr/>
          <p:nvPr userDrawn="1"/>
        </p:nvSpPr>
        <p:spPr>
          <a:xfrm>
            <a:off x="0" y="6452756"/>
            <a:ext cx="9909175" cy="405244"/>
          </a:xfrm>
          <a:prstGeom prst="rect">
            <a:avLst/>
          </a:prstGeom>
          <a:solidFill>
            <a:srgbClr val="328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10245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3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3067451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4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30653095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5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28815465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6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169855215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7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5594878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8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411881356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9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220041665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10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322254352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11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190865157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12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2456918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INTRODUCTION">
    <p:bg>
      <p:bgPr>
        <a:solidFill>
          <a:schemeClr val="lt1"/>
        </a:solidFill>
        <a:effectLst/>
      </p:bgPr>
    </p:bg>
    <p:spTree>
      <p:nvGrpSpPr>
        <p:cNvPr id="1" name=""/>
        <p:cNvGrpSpPr/>
        <p:nvPr/>
      </p:nvGrpSpPr>
      <p:grpSpPr>
        <a:xfrm>
          <a:off x="0" y="0"/>
          <a:ext cx="0" cy="0"/>
          <a:chOff x="0" y="0"/>
          <a:chExt cx="0" cy="0"/>
        </a:xfrm>
      </p:grpSpPr>
      <p:sp>
        <p:nvSpPr>
          <p:cNvPr id="3" name="Text Placeholder 6"/>
          <p:cNvSpPr>
            <a:spLocks noGrp="1"/>
          </p:cNvSpPr>
          <p:nvPr>
            <p:ph type="body" sz="quarter" idx="10" hasCustomPrompt="1"/>
          </p:nvPr>
        </p:nvSpPr>
        <p:spPr>
          <a:xfrm>
            <a:off x="317500" y="63500"/>
            <a:ext cx="5676900" cy="635000"/>
          </a:xfrm>
        </p:spPr>
        <p:txBody>
          <a:bodyPr>
            <a:noAutofit/>
          </a:bodyPr>
          <a:lstStyle>
            <a:lvl1pPr marL="0" indent="0">
              <a:buNone/>
              <a:defRPr sz="2800"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22006400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13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30823455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912A96-1488-490D-A0D7-C59B224D8566}"/>
              </a:ext>
            </a:extLst>
          </p:cNvPr>
          <p:cNvSpPr>
            <a:spLocks noGrp="1"/>
          </p:cNvSpPr>
          <p:nvPr>
            <p:ph type="dt" sz="half" idx="10"/>
          </p:nvPr>
        </p:nvSpPr>
        <p:spPr/>
        <p:txBody>
          <a:bodyPr/>
          <a:lstStyle/>
          <a:p>
            <a:fld id="{E3F1A563-E888-459D-A5CB-BE53DA708728}" type="datetime1">
              <a:rPr lang="en-US" smtClean="0"/>
              <a:t>4/22/2023</a:t>
            </a:fld>
            <a:endParaRPr lang="en-US"/>
          </a:p>
        </p:txBody>
      </p:sp>
      <p:sp>
        <p:nvSpPr>
          <p:cNvPr id="3" name="Footer Placeholder 2">
            <a:extLst>
              <a:ext uri="{FF2B5EF4-FFF2-40B4-BE49-F238E27FC236}">
                <a16:creationId xmlns:a16="http://schemas.microsoft.com/office/drawing/2014/main" id="{74044853-C124-45E8-BA97-40914E1EBF0B}"/>
              </a:ext>
            </a:extLst>
          </p:cNvPr>
          <p:cNvSpPr>
            <a:spLocks noGrp="1"/>
          </p:cNvSpPr>
          <p:nvPr>
            <p:ph type="ftr" sz="quarter" idx="11"/>
          </p:nvPr>
        </p:nvSpPr>
        <p:spPr/>
        <p:txBody>
          <a:bodyPr/>
          <a:lstStyle/>
          <a:p>
            <a:r>
              <a:rPr lang="en-US"/>
              <a:t>www.manishkumarjain.com</a:t>
            </a:r>
          </a:p>
        </p:txBody>
      </p:sp>
      <p:sp>
        <p:nvSpPr>
          <p:cNvPr id="4" name="Slide Number Placeholder 3">
            <a:extLst>
              <a:ext uri="{FF2B5EF4-FFF2-40B4-BE49-F238E27FC236}">
                <a16:creationId xmlns:a16="http://schemas.microsoft.com/office/drawing/2014/main" id="{A3447250-2BE6-431C-B311-9650F4257215}"/>
              </a:ext>
            </a:extLst>
          </p:cNvPr>
          <p:cNvSpPr>
            <a:spLocks noGrp="1"/>
          </p:cNvSpPr>
          <p:nvPr>
            <p:ph type="sldNum" sz="quarter" idx="12"/>
          </p:nvPr>
        </p:nvSpPr>
        <p:spPr/>
        <p:txBody>
          <a:bodyPr/>
          <a:lstStyle/>
          <a:p>
            <a:fld id="{DB1F4A88-7906-4D60-A6AF-94DA1AD4C8D9}" type="slidenum">
              <a:rPr lang="en-US" smtClean="0"/>
              <a:t>‹#›</a:t>
            </a:fld>
            <a:endParaRPr lang="en-US"/>
          </a:p>
        </p:txBody>
      </p:sp>
    </p:spTree>
    <p:extLst>
      <p:ext uri="{BB962C8B-B14F-4D97-AF65-F5344CB8AC3E}">
        <p14:creationId xmlns:p14="http://schemas.microsoft.com/office/powerpoint/2010/main" val="2690397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14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41522994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15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132124822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6_Content">
    <p:spTree>
      <p:nvGrpSpPr>
        <p:cNvPr id="1" name=""/>
        <p:cNvGrpSpPr/>
        <p:nvPr/>
      </p:nvGrpSpPr>
      <p:grpSpPr>
        <a:xfrm>
          <a:off x="0" y="0"/>
          <a:ext cx="0" cy="0"/>
          <a:chOff x="0" y="0"/>
          <a:chExt cx="0" cy="0"/>
        </a:xfrm>
      </p:grpSpPr>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275"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17510943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7_Content">
    <p:bg>
      <p:bgPr>
        <a:solidFill>
          <a:schemeClr val="lt1"/>
        </a:solidFill>
        <a:effectLst/>
      </p:bgPr>
    </p:bg>
    <p:spTree>
      <p:nvGrpSpPr>
        <p:cNvPr id="1" name=""/>
        <p:cNvGrpSpPr/>
        <p:nvPr/>
      </p:nvGrpSpPr>
      <p:grpSpPr>
        <a:xfrm>
          <a:off x="0" y="0"/>
          <a:ext cx="0" cy="0"/>
          <a:chOff x="0" y="0"/>
          <a:chExt cx="0" cy="0"/>
        </a:xfrm>
      </p:grpSpPr>
      <p:sp>
        <p:nvSpPr>
          <p:cNvPr id="5" name="Rectangle 4"/>
          <p:cNvSpPr/>
          <p:nvPr userDrawn="1"/>
        </p:nvSpPr>
        <p:spPr>
          <a:xfrm>
            <a:off x="0" y="6452756"/>
            <a:ext cx="9909175" cy="405244"/>
          </a:xfrm>
          <a:prstGeom prst="rect">
            <a:avLst/>
          </a:prstGeom>
          <a:solidFill>
            <a:srgbClr val="328BC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p:cNvSpPr>
            <a:spLocks noGrp="1"/>
          </p:cNvSpPr>
          <p:nvPr>
            <p:ph type="body" sz="quarter" idx="10" hasCustomPrompt="1"/>
          </p:nvPr>
        </p:nvSpPr>
        <p:spPr>
          <a:xfrm>
            <a:off x="317500" y="63500"/>
            <a:ext cx="5676900" cy="635000"/>
          </a:xfrm>
        </p:spPr>
        <p:txBody>
          <a:bodyPr>
            <a:noAutofit/>
          </a:bodyPr>
          <a:lstStyle>
            <a:lvl1pPr marL="0" indent="0">
              <a:buNone/>
              <a:defRPr sz="2800" b="1">
                <a:solidFill>
                  <a:schemeClr val="accent1">
                    <a:lumMod val="50000"/>
                  </a:schemeClr>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INSERT TITLE HERE</a:t>
            </a:r>
          </a:p>
        </p:txBody>
      </p:sp>
    </p:spTree>
    <p:extLst>
      <p:ext uri="{BB962C8B-B14F-4D97-AF65-F5344CB8AC3E}">
        <p14:creationId xmlns:p14="http://schemas.microsoft.com/office/powerpoint/2010/main" val="361846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REMINDERS">
  <p:cSld name="REMINDERS">
    <p:spTree>
      <p:nvGrpSpPr>
        <p:cNvPr id="1" name="Shape 18"/>
        <p:cNvGrpSpPr/>
        <p:nvPr/>
      </p:nvGrpSpPr>
      <p:grpSpPr>
        <a:xfrm>
          <a:off x="0" y="0"/>
          <a:ext cx="0" cy="0"/>
          <a:chOff x="0" y="0"/>
          <a:chExt cx="0" cy="0"/>
        </a:xfrm>
      </p:grpSpPr>
      <p:sp>
        <p:nvSpPr>
          <p:cNvPr id="19" name="Google Shape;19;p133"/>
          <p:cNvSpPr txBox="1">
            <a:spLocks noGrp="1"/>
          </p:cNvSpPr>
          <p:nvPr>
            <p:ph type="body" idx="1"/>
          </p:nvPr>
        </p:nvSpPr>
        <p:spPr>
          <a:xfrm>
            <a:off x="317500" y="63500"/>
            <a:ext cx="5676900" cy="635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13"/>
              </a:spcBef>
              <a:spcAft>
                <a:spcPts val="0"/>
              </a:spcAft>
              <a:buClr>
                <a:srgbClr val="1E4E79"/>
              </a:buClr>
              <a:buSzPts val="2926"/>
              <a:buNone/>
              <a:defRPr sz="2926" b="1">
                <a:solidFill>
                  <a:srgbClr val="1E4E79"/>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ADE32-49B5-499D-9A0E-3BE284256E73}"/>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18BDE8D-223B-48D6-8762-840E4F1C832E}"/>
              </a:ext>
            </a:extLst>
          </p:cNvPr>
          <p:cNvSpPr>
            <a:spLocks noGrp="1"/>
          </p:cNvSpPr>
          <p:nvPr>
            <p:ph type="dt" idx="10"/>
          </p:nvPr>
        </p:nvSpPr>
        <p:spPr/>
        <p:txBody>
          <a:bodyPr/>
          <a:lstStyle/>
          <a:p>
            <a:endParaRPr lang="en-PH"/>
          </a:p>
        </p:txBody>
      </p:sp>
      <p:sp>
        <p:nvSpPr>
          <p:cNvPr id="4" name="Footer Placeholder 3">
            <a:extLst>
              <a:ext uri="{FF2B5EF4-FFF2-40B4-BE49-F238E27FC236}">
                <a16:creationId xmlns:a16="http://schemas.microsoft.com/office/drawing/2014/main" id="{93EEB7EB-C9EE-4602-B4A7-7F5CA2462F73}"/>
              </a:ext>
            </a:extLst>
          </p:cNvPr>
          <p:cNvSpPr>
            <a:spLocks noGrp="1"/>
          </p:cNvSpPr>
          <p:nvPr>
            <p:ph type="ftr" idx="11"/>
          </p:nvPr>
        </p:nvSpPr>
        <p:spPr/>
        <p:txBody>
          <a:bodyPr/>
          <a:lstStyle/>
          <a:p>
            <a:endParaRPr lang="en-PH"/>
          </a:p>
        </p:txBody>
      </p:sp>
      <p:sp>
        <p:nvSpPr>
          <p:cNvPr id="5" name="Slide Number Placeholder 4">
            <a:extLst>
              <a:ext uri="{FF2B5EF4-FFF2-40B4-BE49-F238E27FC236}">
                <a16:creationId xmlns:a16="http://schemas.microsoft.com/office/drawing/2014/main" id="{083C0FAE-82C1-4DE8-9943-51483BEF7A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82375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0"/>
        <p:cNvGrpSpPr/>
        <p:nvPr/>
      </p:nvGrpSpPr>
      <p:grpSpPr>
        <a:xfrm>
          <a:off x="0" y="0"/>
          <a:ext cx="0" cy="0"/>
          <a:chOff x="0" y="0"/>
          <a:chExt cx="0" cy="0"/>
        </a:xfrm>
      </p:grpSpPr>
      <p:sp>
        <p:nvSpPr>
          <p:cNvPr id="21" name="Google Shape;21;p134"/>
          <p:cNvSpPr txBox="1">
            <a:spLocks noGrp="1"/>
          </p:cNvSpPr>
          <p:nvPr>
            <p:ph type="body" idx="1"/>
          </p:nvPr>
        </p:nvSpPr>
        <p:spPr>
          <a:xfrm>
            <a:off x="317500" y="63500"/>
            <a:ext cx="5676900" cy="635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13"/>
              </a:spcBef>
              <a:spcAft>
                <a:spcPts val="0"/>
              </a:spcAft>
              <a:buClr>
                <a:srgbClr val="1E4E79"/>
              </a:buClr>
              <a:buSzPts val="3251"/>
              <a:buNone/>
              <a:defRPr sz="3250" b="1">
                <a:solidFill>
                  <a:srgbClr val="1E4E79"/>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p:cSld name="Content">
    <p:spTree>
      <p:nvGrpSpPr>
        <p:cNvPr id="1" name="Shape 22"/>
        <p:cNvGrpSpPr/>
        <p:nvPr/>
      </p:nvGrpSpPr>
      <p:grpSpPr>
        <a:xfrm>
          <a:off x="0" y="0"/>
          <a:ext cx="0" cy="0"/>
          <a:chOff x="0" y="0"/>
          <a:chExt cx="0" cy="0"/>
        </a:xfrm>
      </p:grpSpPr>
      <p:sp>
        <p:nvSpPr>
          <p:cNvPr id="23" name="Google Shape;23;p135"/>
          <p:cNvSpPr txBox="1">
            <a:spLocks noGrp="1"/>
          </p:cNvSpPr>
          <p:nvPr>
            <p:ph type="body" idx="1"/>
          </p:nvPr>
        </p:nvSpPr>
        <p:spPr>
          <a:xfrm>
            <a:off x="317500" y="63500"/>
            <a:ext cx="5676900" cy="635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813"/>
              </a:spcBef>
              <a:spcAft>
                <a:spcPts val="0"/>
              </a:spcAft>
              <a:buClr>
                <a:srgbClr val="1E4E79"/>
              </a:buClr>
              <a:buSzPts val="2800"/>
              <a:buNone/>
              <a:defRPr sz="2800" b="1">
                <a:solidFill>
                  <a:srgbClr val="1E4E79"/>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OPIC BOOKMARK">
  <p:cSld name="TOPIC BOOKMARK">
    <p:bg>
      <p:bgPr>
        <a:solidFill>
          <a:schemeClr val="accent1"/>
        </a:solidFill>
        <a:effectLst/>
      </p:bgPr>
    </p:bg>
    <p:spTree>
      <p:nvGrpSpPr>
        <p:cNvPr id="1" name="Shape 24"/>
        <p:cNvGrpSpPr/>
        <p:nvPr/>
      </p:nvGrpSpPr>
      <p:grpSpPr>
        <a:xfrm>
          <a:off x="0" y="0"/>
          <a:ext cx="0" cy="0"/>
          <a:chOff x="0" y="0"/>
          <a:chExt cx="0" cy="0"/>
        </a:xfrm>
      </p:grpSpPr>
      <p:sp>
        <p:nvSpPr>
          <p:cNvPr id="25" name="Google Shape;25;p136"/>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chemeClr val="lt1"/>
              </a:buClr>
              <a:buSzPts val="4877"/>
              <a:buNone/>
              <a:defRPr sz="4877" b="1">
                <a:solidFill>
                  <a:schemeClr val="lt1"/>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
        <p:nvSpPr>
          <p:cNvPr id="26" name="Google Shape;26;p136"/>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813"/>
              </a:spcBef>
              <a:spcAft>
                <a:spcPts val="0"/>
              </a:spcAft>
              <a:buClr>
                <a:srgbClr val="1E4E79"/>
              </a:buClr>
              <a:buSzPts val="1951"/>
              <a:buNone/>
              <a:defRPr sz="1951" b="0">
                <a:solidFill>
                  <a:srgbClr val="1E4E79"/>
                </a:solidFill>
                <a:latin typeface="Open Sans"/>
                <a:ea typeface="Open Sans"/>
                <a:cs typeface="Open Sans"/>
                <a:sym typeface="Open Sans"/>
              </a:defRPr>
            </a:lvl1pPr>
            <a:lvl2pPr marL="914400" lvl="1" indent="-342900" algn="l">
              <a:lnSpc>
                <a:spcPct val="90000"/>
              </a:lnSpc>
              <a:spcBef>
                <a:spcPts val="406"/>
              </a:spcBef>
              <a:spcAft>
                <a:spcPts val="0"/>
              </a:spcAft>
              <a:buClr>
                <a:schemeClr val="dk1"/>
              </a:buClr>
              <a:buSzPts val="1800"/>
              <a:buChar char="•"/>
              <a:defRPr/>
            </a:lvl2pPr>
            <a:lvl3pPr marL="1371600" lvl="2" indent="-342900" algn="l">
              <a:lnSpc>
                <a:spcPct val="90000"/>
              </a:lnSpc>
              <a:spcBef>
                <a:spcPts val="406"/>
              </a:spcBef>
              <a:spcAft>
                <a:spcPts val="0"/>
              </a:spcAft>
              <a:buClr>
                <a:schemeClr val="dk1"/>
              </a:buClr>
              <a:buSzPts val="1800"/>
              <a:buChar char="•"/>
              <a:defRPr/>
            </a:lvl3pPr>
            <a:lvl4pPr marL="1828800" lvl="3" indent="-342900" algn="l">
              <a:lnSpc>
                <a:spcPct val="90000"/>
              </a:lnSpc>
              <a:spcBef>
                <a:spcPts val="406"/>
              </a:spcBef>
              <a:spcAft>
                <a:spcPts val="0"/>
              </a:spcAft>
              <a:buClr>
                <a:schemeClr val="dk1"/>
              </a:buClr>
              <a:buSzPts val="1800"/>
              <a:buChar char="•"/>
              <a:defRPr/>
            </a:lvl4pPr>
            <a:lvl5pPr marL="2286000" lvl="4" indent="-342900" algn="l">
              <a:lnSpc>
                <a:spcPct val="90000"/>
              </a:lnSpc>
              <a:spcBef>
                <a:spcPts val="406"/>
              </a:spcBef>
              <a:spcAft>
                <a:spcPts val="0"/>
              </a:spcAft>
              <a:buClr>
                <a:schemeClr val="dk1"/>
              </a:buClr>
              <a:buSzPts val="1800"/>
              <a:buChar char="•"/>
              <a:defRPr/>
            </a:lvl5pPr>
            <a:lvl6pPr marL="2743200" lvl="5" indent="-342900" algn="l">
              <a:lnSpc>
                <a:spcPct val="90000"/>
              </a:lnSpc>
              <a:spcBef>
                <a:spcPts val="406"/>
              </a:spcBef>
              <a:spcAft>
                <a:spcPts val="0"/>
              </a:spcAft>
              <a:buClr>
                <a:schemeClr val="dk1"/>
              </a:buClr>
              <a:buSzPts val="1800"/>
              <a:buChar char="•"/>
              <a:defRPr/>
            </a:lvl6pPr>
            <a:lvl7pPr marL="3200400" lvl="6" indent="-342900" algn="l">
              <a:lnSpc>
                <a:spcPct val="90000"/>
              </a:lnSpc>
              <a:spcBef>
                <a:spcPts val="406"/>
              </a:spcBef>
              <a:spcAft>
                <a:spcPts val="0"/>
              </a:spcAft>
              <a:buClr>
                <a:schemeClr val="dk1"/>
              </a:buClr>
              <a:buSzPts val="1800"/>
              <a:buChar char="•"/>
              <a:defRPr/>
            </a:lvl7pPr>
            <a:lvl8pPr marL="3657600" lvl="7" indent="-342900" algn="l">
              <a:lnSpc>
                <a:spcPct val="90000"/>
              </a:lnSpc>
              <a:spcBef>
                <a:spcPts val="406"/>
              </a:spcBef>
              <a:spcAft>
                <a:spcPts val="0"/>
              </a:spcAft>
              <a:buClr>
                <a:schemeClr val="dk1"/>
              </a:buClr>
              <a:buSzPts val="1800"/>
              <a:buChar char="•"/>
              <a:defRPr/>
            </a:lvl8pPr>
            <a:lvl9pPr marL="4114800" lvl="8" indent="-342900" algn="l">
              <a:lnSpc>
                <a:spcPct val="90000"/>
              </a:lnSpc>
              <a:spcBef>
                <a:spcPts val="406"/>
              </a:spcBef>
              <a:spcAft>
                <a:spcPts val="0"/>
              </a:spcAft>
              <a:buClr>
                <a:schemeClr val="dk1"/>
              </a:buClr>
              <a:buSzPts val="1800"/>
              <a:buChar char="•"/>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1"/>
          <p:cNvSpPr txBox="1">
            <a:spLocks noGrp="1"/>
          </p:cNvSpPr>
          <p:nvPr>
            <p:ph type="title"/>
          </p:nvPr>
        </p:nvSpPr>
        <p:spPr>
          <a:xfrm>
            <a:off x="681257" y="365129"/>
            <a:ext cx="8546663"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576"/>
              <a:buFont typeface="Calibri"/>
              <a:buNone/>
              <a:defRPr sz="3575"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31"/>
          <p:cNvSpPr txBox="1">
            <a:spLocks noGrp="1"/>
          </p:cNvSpPr>
          <p:nvPr>
            <p:ph type="body" idx="1"/>
          </p:nvPr>
        </p:nvSpPr>
        <p:spPr>
          <a:xfrm>
            <a:off x="681257" y="1825625"/>
            <a:ext cx="8546663" cy="4351338"/>
          </a:xfrm>
          <a:prstGeom prst="rect">
            <a:avLst/>
          </a:prstGeom>
          <a:noFill/>
          <a:ln>
            <a:noFill/>
          </a:ln>
        </p:spPr>
        <p:txBody>
          <a:bodyPr spcFirstLastPara="1" wrap="square" lIns="91425" tIns="45700" rIns="91425" bIns="45700" anchor="t" anchorCtr="0">
            <a:normAutofit/>
          </a:bodyPr>
          <a:lstStyle>
            <a:lvl1pPr marL="457200" marR="0" lvl="0" indent="-373126" algn="l" rtl="0">
              <a:lnSpc>
                <a:spcPct val="90000"/>
              </a:lnSpc>
              <a:spcBef>
                <a:spcPts val="813"/>
              </a:spcBef>
              <a:spcAft>
                <a:spcPts val="0"/>
              </a:spcAft>
              <a:buClr>
                <a:schemeClr val="dk1"/>
              </a:buClr>
              <a:buSzPts val="2276"/>
              <a:buFont typeface="Arial"/>
              <a:buChar char="•"/>
              <a:defRPr sz="2276" b="0" i="0" u="none" strike="noStrike" cap="none">
                <a:solidFill>
                  <a:schemeClr val="dk1"/>
                </a:solidFill>
                <a:latin typeface="Calibri"/>
                <a:ea typeface="Calibri"/>
                <a:cs typeface="Calibri"/>
                <a:sym typeface="Calibri"/>
              </a:defRPr>
            </a:lvl1pPr>
            <a:lvl2pPr marL="914400" marR="0" lvl="1" indent="-352488" algn="l" rtl="0">
              <a:lnSpc>
                <a:spcPct val="90000"/>
              </a:lnSpc>
              <a:spcBef>
                <a:spcPts val="406"/>
              </a:spcBef>
              <a:spcAft>
                <a:spcPts val="0"/>
              </a:spcAft>
              <a:buClr>
                <a:schemeClr val="dk1"/>
              </a:buClr>
              <a:buSzPts val="1951"/>
              <a:buFont typeface="Arial"/>
              <a:buChar char="•"/>
              <a:defRPr sz="1951" b="0" i="0" u="none" strike="noStrike" cap="none">
                <a:solidFill>
                  <a:schemeClr val="dk1"/>
                </a:solidFill>
                <a:latin typeface="Calibri"/>
                <a:ea typeface="Calibri"/>
                <a:cs typeface="Calibri"/>
                <a:sym typeface="Calibri"/>
              </a:defRPr>
            </a:lvl2pPr>
            <a:lvl3pPr marL="1371600" marR="0" lvl="2" indent="-331850" algn="l" rtl="0">
              <a:lnSpc>
                <a:spcPct val="90000"/>
              </a:lnSpc>
              <a:spcBef>
                <a:spcPts val="406"/>
              </a:spcBef>
              <a:spcAft>
                <a:spcPts val="0"/>
              </a:spcAft>
              <a:buClr>
                <a:schemeClr val="dk1"/>
              </a:buClr>
              <a:buSzPts val="1626"/>
              <a:buFont typeface="Arial"/>
              <a:buChar char="•"/>
              <a:defRPr sz="1626" b="0" i="0" u="none" strike="noStrike" cap="none">
                <a:solidFill>
                  <a:schemeClr val="dk1"/>
                </a:solidFill>
                <a:latin typeface="Calibri"/>
                <a:ea typeface="Calibri"/>
                <a:cs typeface="Calibri"/>
                <a:sym typeface="Calibri"/>
              </a:defRPr>
            </a:lvl3pPr>
            <a:lvl4pPr marL="1828800" marR="0" lvl="3" indent="-321500" algn="l" rtl="0">
              <a:lnSpc>
                <a:spcPct val="90000"/>
              </a:lnSpc>
              <a:spcBef>
                <a:spcPts val="406"/>
              </a:spcBef>
              <a:spcAft>
                <a:spcPts val="0"/>
              </a:spcAft>
              <a:buClr>
                <a:schemeClr val="dk1"/>
              </a:buClr>
              <a:buSzPts val="1463"/>
              <a:buFont typeface="Arial"/>
              <a:buChar char="•"/>
              <a:defRPr sz="1463" b="0" i="0" u="none" strike="noStrike" cap="none">
                <a:solidFill>
                  <a:schemeClr val="dk1"/>
                </a:solidFill>
                <a:latin typeface="Calibri"/>
                <a:ea typeface="Calibri"/>
                <a:cs typeface="Calibri"/>
                <a:sym typeface="Calibri"/>
              </a:defRPr>
            </a:lvl4pPr>
            <a:lvl5pPr marL="2286000" marR="0" lvl="4" indent="-321500" algn="l" rtl="0">
              <a:lnSpc>
                <a:spcPct val="90000"/>
              </a:lnSpc>
              <a:spcBef>
                <a:spcPts val="406"/>
              </a:spcBef>
              <a:spcAft>
                <a:spcPts val="0"/>
              </a:spcAft>
              <a:buClr>
                <a:schemeClr val="dk1"/>
              </a:buClr>
              <a:buSzPts val="1463"/>
              <a:buFont typeface="Arial"/>
              <a:buChar char="•"/>
              <a:defRPr sz="1463" b="0" i="0" u="none" strike="noStrike" cap="none">
                <a:solidFill>
                  <a:schemeClr val="dk1"/>
                </a:solidFill>
                <a:latin typeface="Calibri"/>
                <a:ea typeface="Calibri"/>
                <a:cs typeface="Calibri"/>
                <a:sym typeface="Calibri"/>
              </a:defRPr>
            </a:lvl5pPr>
            <a:lvl6pPr marL="2743200" marR="0" lvl="5" indent="-321500" algn="l" rtl="0">
              <a:lnSpc>
                <a:spcPct val="90000"/>
              </a:lnSpc>
              <a:spcBef>
                <a:spcPts val="406"/>
              </a:spcBef>
              <a:spcAft>
                <a:spcPts val="0"/>
              </a:spcAft>
              <a:buClr>
                <a:schemeClr val="dk1"/>
              </a:buClr>
              <a:buSzPts val="1463"/>
              <a:buFont typeface="Arial"/>
              <a:buChar char="•"/>
              <a:defRPr sz="1463" b="0" i="0" u="none" strike="noStrike" cap="none">
                <a:solidFill>
                  <a:schemeClr val="dk1"/>
                </a:solidFill>
                <a:latin typeface="Calibri"/>
                <a:ea typeface="Calibri"/>
                <a:cs typeface="Calibri"/>
                <a:sym typeface="Calibri"/>
              </a:defRPr>
            </a:lvl6pPr>
            <a:lvl7pPr marL="3200400" marR="0" lvl="6" indent="-321500" algn="l" rtl="0">
              <a:lnSpc>
                <a:spcPct val="90000"/>
              </a:lnSpc>
              <a:spcBef>
                <a:spcPts val="406"/>
              </a:spcBef>
              <a:spcAft>
                <a:spcPts val="0"/>
              </a:spcAft>
              <a:buClr>
                <a:schemeClr val="dk1"/>
              </a:buClr>
              <a:buSzPts val="1463"/>
              <a:buFont typeface="Arial"/>
              <a:buChar char="•"/>
              <a:defRPr sz="1463" b="0" i="0" u="none" strike="noStrike" cap="none">
                <a:solidFill>
                  <a:schemeClr val="dk1"/>
                </a:solidFill>
                <a:latin typeface="Calibri"/>
                <a:ea typeface="Calibri"/>
                <a:cs typeface="Calibri"/>
                <a:sym typeface="Calibri"/>
              </a:defRPr>
            </a:lvl7pPr>
            <a:lvl8pPr marL="3657600" marR="0" lvl="7" indent="-321500" algn="l" rtl="0">
              <a:lnSpc>
                <a:spcPct val="90000"/>
              </a:lnSpc>
              <a:spcBef>
                <a:spcPts val="406"/>
              </a:spcBef>
              <a:spcAft>
                <a:spcPts val="0"/>
              </a:spcAft>
              <a:buClr>
                <a:schemeClr val="dk1"/>
              </a:buClr>
              <a:buSzPts val="1463"/>
              <a:buFont typeface="Arial"/>
              <a:buChar char="•"/>
              <a:defRPr sz="1463" b="0" i="0" u="none" strike="noStrike" cap="none">
                <a:solidFill>
                  <a:schemeClr val="dk1"/>
                </a:solidFill>
                <a:latin typeface="Calibri"/>
                <a:ea typeface="Calibri"/>
                <a:cs typeface="Calibri"/>
                <a:sym typeface="Calibri"/>
              </a:defRPr>
            </a:lvl8pPr>
            <a:lvl9pPr marL="4114800" marR="0" lvl="8" indent="-321500" algn="l" rtl="0">
              <a:lnSpc>
                <a:spcPct val="90000"/>
              </a:lnSpc>
              <a:spcBef>
                <a:spcPts val="406"/>
              </a:spcBef>
              <a:spcAft>
                <a:spcPts val="0"/>
              </a:spcAft>
              <a:buClr>
                <a:schemeClr val="dk1"/>
              </a:buClr>
              <a:buSzPts val="1463"/>
              <a:buFont typeface="Arial"/>
              <a:buChar char="•"/>
              <a:defRPr sz="1463" b="0" i="0" u="none" strike="noStrike" cap="none">
                <a:solidFill>
                  <a:schemeClr val="dk1"/>
                </a:solidFill>
                <a:latin typeface="Calibri"/>
                <a:ea typeface="Calibri"/>
                <a:cs typeface="Calibri"/>
                <a:sym typeface="Calibri"/>
              </a:defRPr>
            </a:lvl9pPr>
          </a:lstStyle>
          <a:p>
            <a:endParaRPr/>
          </a:p>
        </p:txBody>
      </p:sp>
      <p:sp>
        <p:nvSpPr>
          <p:cNvPr id="12" name="Google Shape;12;p131"/>
          <p:cNvSpPr txBox="1">
            <a:spLocks noGrp="1"/>
          </p:cNvSpPr>
          <p:nvPr>
            <p:ph type="dt" idx="10"/>
          </p:nvPr>
        </p:nvSpPr>
        <p:spPr>
          <a:xfrm>
            <a:off x="681256" y="6356354"/>
            <a:ext cx="2229564"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1"/>
          <p:cNvSpPr txBox="1">
            <a:spLocks noGrp="1"/>
          </p:cNvSpPr>
          <p:nvPr>
            <p:ph type="ftr" idx="11"/>
          </p:nvPr>
        </p:nvSpPr>
        <p:spPr>
          <a:xfrm>
            <a:off x="3282415" y="6356354"/>
            <a:ext cx="3344347"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75"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1"/>
          <p:cNvSpPr txBox="1">
            <a:spLocks noGrp="1"/>
          </p:cNvSpPr>
          <p:nvPr>
            <p:ph type="sldNum" idx="12"/>
          </p:nvPr>
        </p:nvSpPr>
        <p:spPr>
          <a:xfrm>
            <a:off x="6998355" y="6356354"/>
            <a:ext cx="2229564"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75" b="0" i="0" u="none" strike="noStrike" cap="none">
                <a:solidFill>
                  <a:srgbClr val="888888"/>
                </a:solidFill>
                <a:latin typeface="Calibri"/>
                <a:ea typeface="Calibri"/>
                <a:cs typeface="Calibri"/>
                <a:sym typeface="Calibri"/>
              </a:defRPr>
            </a:lvl1pPr>
            <a:lvl2pPr marL="0" marR="0" lvl="1" indent="0" algn="r" rtl="0">
              <a:spcBef>
                <a:spcPts val="0"/>
              </a:spcBef>
              <a:buNone/>
              <a:defRPr sz="975" b="0" i="0" u="none" strike="noStrike" cap="none">
                <a:solidFill>
                  <a:srgbClr val="888888"/>
                </a:solidFill>
                <a:latin typeface="Calibri"/>
                <a:ea typeface="Calibri"/>
                <a:cs typeface="Calibri"/>
                <a:sym typeface="Calibri"/>
              </a:defRPr>
            </a:lvl2pPr>
            <a:lvl3pPr marL="0" marR="0" lvl="2" indent="0" algn="r" rtl="0">
              <a:spcBef>
                <a:spcPts val="0"/>
              </a:spcBef>
              <a:buNone/>
              <a:defRPr sz="975" b="0" i="0" u="none" strike="noStrike" cap="none">
                <a:solidFill>
                  <a:srgbClr val="888888"/>
                </a:solidFill>
                <a:latin typeface="Calibri"/>
                <a:ea typeface="Calibri"/>
                <a:cs typeface="Calibri"/>
                <a:sym typeface="Calibri"/>
              </a:defRPr>
            </a:lvl3pPr>
            <a:lvl4pPr marL="0" marR="0" lvl="3" indent="0" algn="r" rtl="0">
              <a:spcBef>
                <a:spcPts val="0"/>
              </a:spcBef>
              <a:buNone/>
              <a:defRPr sz="975" b="0" i="0" u="none" strike="noStrike" cap="none">
                <a:solidFill>
                  <a:srgbClr val="888888"/>
                </a:solidFill>
                <a:latin typeface="Calibri"/>
                <a:ea typeface="Calibri"/>
                <a:cs typeface="Calibri"/>
                <a:sym typeface="Calibri"/>
              </a:defRPr>
            </a:lvl4pPr>
            <a:lvl5pPr marL="0" marR="0" lvl="4" indent="0" algn="r" rtl="0">
              <a:spcBef>
                <a:spcPts val="0"/>
              </a:spcBef>
              <a:buNone/>
              <a:defRPr sz="975" b="0" i="0" u="none" strike="noStrike" cap="none">
                <a:solidFill>
                  <a:srgbClr val="888888"/>
                </a:solidFill>
                <a:latin typeface="Calibri"/>
                <a:ea typeface="Calibri"/>
                <a:cs typeface="Calibri"/>
                <a:sym typeface="Calibri"/>
              </a:defRPr>
            </a:lvl5pPr>
            <a:lvl6pPr marL="0" marR="0" lvl="5" indent="0" algn="r" rtl="0">
              <a:spcBef>
                <a:spcPts val="0"/>
              </a:spcBef>
              <a:buNone/>
              <a:defRPr sz="975" b="0" i="0" u="none" strike="noStrike" cap="none">
                <a:solidFill>
                  <a:srgbClr val="888888"/>
                </a:solidFill>
                <a:latin typeface="Calibri"/>
                <a:ea typeface="Calibri"/>
                <a:cs typeface="Calibri"/>
                <a:sym typeface="Calibri"/>
              </a:defRPr>
            </a:lvl6pPr>
            <a:lvl7pPr marL="0" marR="0" lvl="6" indent="0" algn="r" rtl="0">
              <a:spcBef>
                <a:spcPts val="0"/>
              </a:spcBef>
              <a:buNone/>
              <a:defRPr sz="975" b="0" i="0" u="none" strike="noStrike" cap="none">
                <a:solidFill>
                  <a:srgbClr val="888888"/>
                </a:solidFill>
                <a:latin typeface="Calibri"/>
                <a:ea typeface="Calibri"/>
                <a:cs typeface="Calibri"/>
                <a:sym typeface="Calibri"/>
              </a:defRPr>
            </a:lvl7pPr>
            <a:lvl8pPr marL="0" marR="0" lvl="7" indent="0" algn="r" rtl="0">
              <a:spcBef>
                <a:spcPts val="0"/>
              </a:spcBef>
              <a:buNone/>
              <a:defRPr sz="975" b="0" i="0" u="none" strike="noStrike" cap="none">
                <a:solidFill>
                  <a:srgbClr val="888888"/>
                </a:solidFill>
                <a:latin typeface="Calibri"/>
                <a:ea typeface="Calibri"/>
                <a:cs typeface="Calibri"/>
                <a:sym typeface="Calibri"/>
              </a:defRPr>
            </a:lvl8pPr>
            <a:lvl9pPr marL="0" marR="0" lvl="8" indent="0" algn="r" rtl="0">
              <a:spcBef>
                <a:spcPts val="0"/>
              </a:spcBef>
              <a:buNone/>
              <a:defRPr sz="975"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79" r:id="rId2"/>
    <p:sldLayoutId id="2147483680" r:id="rId3"/>
    <p:sldLayoutId id="2147483681" r:id="rId4"/>
    <p:sldLayoutId id="2147483650" r:id="rId5"/>
    <p:sldLayoutId id="2147483682"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 id="2147483662" r:id="rId18"/>
    <p:sldLayoutId id="2147483663" r:id="rId19"/>
    <p:sldLayoutId id="2147483664" r:id="rId20"/>
    <p:sldLayoutId id="2147483665" r:id="rId21"/>
    <p:sldLayoutId id="2147483666" r:id="rId22"/>
    <p:sldLayoutId id="2147483667" r:id="rId23"/>
    <p:sldLayoutId id="2147483668" r:id="rId24"/>
    <p:sldLayoutId id="2147483669" r:id="rId25"/>
    <p:sldLayoutId id="2147483670" r:id="rId26"/>
    <p:sldLayoutId id="2147483671" r:id="rId27"/>
    <p:sldLayoutId id="2147483672" r:id="rId28"/>
    <p:sldLayoutId id="2147483673" r:id="rId29"/>
    <p:sldLayoutId id="2147483674" r:id="rId30"/>
    <p:sldLayoutId id="2147483675" r:id="rId31"/>
    <p:sldLayoutId id="2147483676" r:id="rId32"/>
    <p:sldLayoutId id="2147483677" r:id="rId33"/>
    <p:sldLayoutId id="2147483678" r:id="rId3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6.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3" Type="http://schemas.openxmlformats.org/officeDocument/2006/relationships/hyperlink" Target="https://googleprojectzero.blogspot.com/" TargetMode="External"/><Relationship Id="rId2" Type="http://schemas.openxmlformats.org/officeDocument/2006/relationships/notesSlide" Target="../notesSlides/notesSlide93.xml"/><Relationship Id="rId1" Type="http://schemas.openxmlformats.org/officeDocument/2006/relationships/slideLayout" Target="../slideLayouts/slideLayout4.xml"/><Relationship Id="rId4" Type="http://schemas.openxmlformats.org/officeDocument/2006/relationships/hyperlink" Target="https://cve.mitre.org/cve/" TargetMode="Externa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0.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11.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1"/>
          <p:cNvSpPr txBox="1">
            <a:spLocks noGrp="1"/>
          </p:cNvSpPr>
          <p:nvPr>
            <p:ph type="body" idx="1"/>
          </p:nvPr>
        </p:nvSpPr>
        <p:spPr>
          <a:xfrm>
            <a:off x="482600" y="2844800"/>
            <a:ext cx="8928100" cy="1168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rgbClr val="1E4E79"/>
              </a:buClr>
              <a:buSzPts val="4000"/>
              <a:buNone/>
            </a:pPr>
            <a:r>
              <a:rPr lang="en-US" sz="4000" dirty="0"/>
              <a:t>Cloud Computing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B2CACF-718F-4068-8922-107E2D59C58C}"/>
              </a:ext>
            </a:extLst>
          </p:cNvPr>
          <p:cNvSpPr>
            <a:spLocks noGrp="1"/>
          </p:cNvSpPr>
          <p:nvPr>
            <p:ph type="body" sz="quarter" idx="10"/>
          </p:nvPr>
        </p:nvSpPr>
        <p:spPr/>
        <p:txBody>
          <a:bodyPr/>
          <a:lstStyle/>
          <a:p>
            <a:endParaRPr lang="en-PH"/>
          </a:p>
        </p:txBody>
      </p:sp>
      <p:pic>
        <p:nvPicPr>
          <p:cNvPr id="1026" name="Picture 2" descr="NEC India wins a smart city project">
            <a:extLst>
              <a:ext uri="{FF2B5EF4-FFF2-40B4-BE49-F238E27FC236}">
                <a16:creationId xmlns:a16="http://schemas.microsoft.com/office/drawing/2014/main" id="{E966E1A1-4D5A-4489-BAF3-47BC14BE3BC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690812" y="1165225"/>
            <a:ext cx="4527550" cy="452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04370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6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Migration Risks</a:t>
            </a:r>
            <a:endParaRPr/>
          </a:p>
        </p:txBody>
      </p:sp>
      <p:grpSp>
        <p:nvGrpSpPr>
          <p:cNvPr id="635" name="Google Shape;635;p64"/>
          <p:cNvGrpSpPr/>
          <p:nvPr/>
        </p:nvGrpSpPr>
        <p:grpSpPr>
          <a:xfrm>
            <a:off x="1092934" y="1600048"/>
            <a:ext cx="7899975" cy="3949987"/>
            <a:chOff x="964" y="263907"/>
            <a:chExt cx="7899975" cy="3949987"/>
          </a:xfrm>
        </p:grpSpPr>
        <p:sp>
          <p:nvSpPr>
            <p:cNvPr id="636" name="Google Shape;636;p64"/>
            <p:cNvSpPr/>
            <p:nvPr/>
          </p:nvSpPr>
          <p:spPr>
            <a:xfrm>
              <a:off x="964" y="263907"/>
              <a:ext cx="2257135" cy="1128567"/>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4"/>
            <p:cNvSpPr txBox="1"/>
            <p:nvPr/>
          </p:nvSpPr>
          <p:spPr>
            <a:xfrm>
              <a:off x="34019" y="296962"/>
              <a:ext cx="2191025" cy="1062457"/>
            </a:xfrm>
            <a:prstGeom prst="rect">
              <a:avLst/>
            </a:prstGeom>
            <a:noFill/>
            <a:ln>
              <a:noFill/>
            </a:ln>
          </p:spPr>
          <p:txBody>
            <a:bodyPr spcFirstLastPara="1" wrap="square" lIns="34275" tIns="22850" rIns="34275" bIns="228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Complexity Creep</a:t>
              </a:r>
              <a:endParaRPr sz="1800">
                <a:solidFill>
                  <a:schemeClr val="lt1"/>
                </a:solidFill>
                <a:latin typeface="Calibri"/>
                <a:ea typeface="Calibri"/>
                <a:cs typeface="Calibri"/>
                <a:sym typeface="Calibri"/>
              </a:endParaRPr>
            </a:p>
          </p:txBody>
        </p:sp>
        <p:sp>
          <p:nvSpPr>
            <p:cNvPr id="638" name="Google Shape;638;p64"/>
            <p:cNvSpPr/>
            <p:nvPr/>
          </p:nvSpPr>
          <p:spPr>
            <a:xfrm>
              <a:off x="226678" y="1392475"/>
              <a:ext cx="225713" cy="846425"/>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639" name="Google Shape;639;p64"/>
            <p:cNvSpPr/>
            <p:nvPr/>
          </p:nvSpPr>
          <p:spPr>
            <a:xfrm>
              <a:off x="452391" y="1674617"/>
              <a:ext cx="1805708" cy="1128567"/>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4"/>
            <p:cNvSpPr txBox="1"/>
            <p:nvPr/>
          </p:nvSpPr>
          <p:spPr>
            <a:xfrm>
              <a:off x="485446" y="1707672"/>
              <a:ext cx="1739598" cy="1062457"/>
            </a:xfrm>
            <a:prstGeom prst="rect">
              <a:avLst/>
            </a:prstGeom>
            <a:no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None/>
              </a:pPr>
              <a:r>
                <a:rPr lang="en-US" sz="1200">
                  <a:solidFill>
                    <a:schemeClr val="dk1"/>
                  </a:solidFill>
                  <a:latin typeface="Calibri"/>
                  <a:ea typeface="Calibri"/>
                  <a:cs typeface="Calibri"/>
                  <a:sym typeface="Calibri"/>
                </a:rPr>
                <a:t>This can occur if your business needs to move heavy and complex systems</a:t>
              </a:r>
              <a:endParaRPr sz="1200">
                <a:solidFill>
                  <a:schemeClr val="dk1"/>
                </a:solidFill>
                <a:latin typeface="Calibri"/>
                <a:ea typeface="Calibri"/>
                <a:cs typeface="Calibri"/>
                <a:sym typeface="Calibri"/>
              </a:endParaRPr>
            </a:p>
          </p:txBody>
        </p:sp>
        <p:sp>
          <p:nvSpPr>
            <p:cNvPr id="641" name="Google Shape;641;p64"/>
            <p:cNvSpPr/>
            <p:nvPr/>
          </p:nvSpPr>
          <p:spPr>
            <a:xfrm>
              <a:off x="226678" y="1392475"/>
              <a:ext cx="225713" cy="2257135"/>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642" name="Google Shape;642;p64"/>
            <p:cNvSpPr/>
            <p:nvPr/>
          </p:nvSpPr>
          <p:spPr>
            <a:xfrm>
              <a:off x="452391" y="3085327"/>
              <a:ext cx="1805708" cy="1128567"/>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4"/>
            <p:cNvSpPr txBox="1"/>
            <p:nvPr/>
          </p:nvSpPr>
          <p:spPr>
            <a:xfrm>
              <a:off x="485446" y="3118382"/>
              <a:ext cx="1739598" cy="1062457"/>
            </a:xfrm>
            <a:prstGeom prst="rect">
              <a:avLst/>
            </a:prstGeom>
            <a:no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None/>
              </a:pPr>
              <a:r>
                <a:rPr lang="en-US" sz="1200">
                  <a:solidFill>
                    <a:schemeClr val="dk1"/>
                  </a:solidFill>
                  <a:latin typeface="Calibri"/>
                  <a:ea typeface="Calibri"/>
                  <a:cs typeface="Calibri"/>
                  <a:sym typeface="Calibri"/>
                </a:rPr>
                <a:t>Can also occur when your are opting multi-cloud migration</a:t>
              </a:r>
              <a:endParaRPr sz="1200">
                <a:solidFill>
                  <a:schemeClr val="dk1"/>
                </a:solidFill>
                <a:latin typeface="Calibri"/>
                <a:ea typeface="Calibri"/>
                <a:cs typeface="Calibri"/>
                <a:sym typeface="Calibri"/>
              </a:endParaRPr>
            </a:p>
          </p:txBody>
        </p:sp>
        <p:sp>
          <p:nvSpPr>
            <p:cNvPr id="644" name="Google Shape;644;p64"/>
            <p:cNvSpPr/>
            <p:nvPr/>
          </p:nvSpPr>
          <p:spPr>
            <a:xfrm>
              <a:off x="2822384" y="263907"/>
              <a:ext cx="2257135" cy="1128567"/>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4"/>
            <p:cNvSpPr txBox="1"/>
            <p:nvPr/>
          </p:nvSpPr>
          <p:spPr>
            <a:xfrm>
              <a:off x="2855439" y="296962"/>
              <a:ext cx="2191025" cy="1062457"/>
            </a:xfrm>
            <a:prstGeom prst="rect">
              <a:avLst/>
            </a:prstGeom>
            <a:noFill/>
            <a:ln>
              <a:noFill/>
            </a:ln>
          </p:spPr>
          <p:txBody>
            <a:bodyPr spcFirstLastPara="1" wrap="square" lIns="34275" tIns="22850" rIns="34275" bIns="228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Application Issues</a:t>
              </a:r>
              <a:endParaRPr sz="1800">
                <a:solidFill>
                  <a:schemeClr val="lt1"/>
                </a:solidFill>
                <a:latin typeface="Calibri"/>
                <a:ea typeface="Calibri"/>
                <a:cs typeface="Calibri"/>
                <a:sym typeface="Calibri"/>
              </a:endParaRPr>
            </a:p>
          </p:txBody>
        </p:sp>
        <p:sp>
          <p:nvSpPr>
            <p:cNvPr id="646" name="Google Shape;646;p64"/>
            <p:cNvSpPr/>
            <p:nvPr/>
          </p:nvSpPr>
          <p:spPr>
            <a:xfrm>
              <a:off x="3048098" y="1392475"/>
              <a:ext cx="225713" cy="846425"/>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647" name="Google Shape;647;p64"/>
            <p:cNvSpPr/>
            <p:nvPr/>
          </p:nvSpPr>
          <p:spPr>
            <a:xfrm>
              <a:off x="3273811" y="1674617"/>
              <a:ext cx="1805708" cy="1128567"/>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4"/>
            <p:cNvSpPr txBox="1"/>
            <p:nvPr/>
          </p:nvSpPr>
          <p:spPr>
            <a:xfrm>
              <a:off x="3306866" y="1707672"/>
              <a:ext cx="1739598" cy="1062457"/>
            </a:xfrm>
            <a:prstGeom prst="rect">
              <a:avLst/>
            </a:prstGeom>
            <a:no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None/>
              </a:pPr>
              <a:r>
                <a:rPr lang="en-US" sz="1200">
                  <a:solidFill>
                    <a:schemeClr val="dk1"/>
                  </a:solidFill>
                  <a:latin typeface="Calibri"/>
                  <a:ea typeface="Calibri"/>
                  <a:cs typeface="Calibri"/>
                  <a:sym typeface="Calibri"/>
                </a:rPr>
                <a:t>All your applications may not be able to adopt to the cloud environment and can generate errors! </a:t>
              </a:r>
              <a:endParaRPr sz="1200">
                <a:solidFill>
                  <a:schemeClr val="dk1"/>
                </a:solidFill>
                <a:latin typeface="Calibri"/>
                <a:ea typeface="Calibri"/>
                <a:cs typeface="Calibri"/>
                <a:sym typeface="Calibri"/>
              </a:endParaRPr>
            </a:p>
          </p:txBody>
        </p:sp>
        <p:sp>
          <p:nvSpPr>
            <p:cNvPr id="649" name="Google Shape;649;p64"/>
            <p:cNvSpPr/>
            <p:nvPr/>
          </p:nvSpPr>
          <p:spPr>
            <a:xfrm>
              <a:off x="3048098" y="1392475"/>
              <a:ext cx="225713" cy="2257135"/>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650" name="Google Shape;650;p64"/>
            <p:cNvSpPr/>
            <p:nvPr/>
          </p:nvSpPr>
          <p:spPr>
            <a:xfrm>
              <a:off x="3273811" y="3085327"/>
              <a:ext cx="1805708" cy="1128567"/>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4"/>
            <p:cNvSpPr txBox="1"/>
            <p:nvPr/>
          </p:nvSpPr>
          <p:spPr>
            <a:xfrm>
              <a:off x="3306866" y="3118382"/>
              <a:ext cx="1739598" cy="1062457"/>
            </a:xfrm>
            <a:prstGeom prst="rect">
              <a:avLst/>
            </a:prstGeom>
            <a:noFill/>
            <a:ln>
              <a:noFill/>
            </a:ln>
          </p:spPr>
          <p:txBody>
            <a:bodyPr spcFirstLastPara="1" wrap="square" lIns="22850" tIns="15225" rIns="22850" bIns="15225" anchor="ctr" anchorCtr="0">
              <a:noAutofit/>
            </a:bodyPr>
            <a:lstStyle/>
            <a:p>
              <a:pPr marL="0" marR="0" lvl="0" indent="0" algn="ctr" rtl="0">
                <a:lnSpc>
                  <a:spcPct val="90000"/>
                </a:lnSpc>
                <a:spcBef>
                  <a:spcPts val="0"/>
                </a:spcBef>
                <a:spcAft>
                  <a:spcPts val="0"/>
                </a:spcAft>
                <a:buNone/>
              </a:pPr>
              <a:r>
                <a:rPr lang="en-US" sz="1200">
                  <a:solidFill>
                    <a:schemeClr val="dk1"/>
                  </a:solidFill>
                  <a:latin typeface="Calibri"/>
                  <a:ea typeface="Calibri"/>
                  <a:cs typeface="Calibri"/>
                  <a:sym typeface="Calibri"/>
                </a:rPr>
                <a:t>Also double check for the dependency apps. Meaning – some app are dependent upon another to operate properly</a:t>
              </a:r>
              <a:endParaRPr sz="1200">
                <a:solidFill>
                  <a:schemeClr val="dk1"/>
                </a:solidFill>
                <a:latin typeface="Calibri"/>
                <a:ea typeface="Calibri"/>
                <a:cs typeface="Calibri"/>
                <a:sym typeface="Calibri"/>
              </a:endParaRPr>
            </a:p>
          </p:txBody>
        </p:sp>
        <p:sp>
          <p:nvSpPr>
            <p:cNvPr id="652" name="Google Shape;652;p64"/>
            <p:cNvSpPr/>
            <p:nvPr/>
          </p:nvSpPr>
          <p:spPr>
            <a:xfrm>
              <a:off x="5643804" y="263907"/>
              <a:ext cx="2257135" cy="1128567"/>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4"/>
            <p:cNvSpPr txBox="1"/>
            <p:nvPr/>
          </p:nvSpPr>
          <p:spPr>
            <a:xfrm>
              <a:off x="5676859" y="296962"/>
              <a:ext cx="2191025" cy="1062457"/>
            </a:xfrm>
            <a:prstGeom prst="rect">
              <a:avLst/>
            </a:prstGeom>
            <a:noFill/>
            <a:ln>
              <a:noFill/>
            </a:ln>
          </p:spPr>
          <p:txBody>
            <a:bodyPr spcFirstLastPara="1" wrap="square" lIns="34275" tIns="22850" rIns="34275" bIns="228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Security Risks</a:t>
              </a:r>
              <a:endParaRPr sz="1800">
                <a:solidFill>
                  <a:schemeClr val="lt1"/>
                </a:solidFill>
                <a:latin typeface="Calibri"/>
                <a:ea typeface="Calibri"/>
                <a:cs typeface="Calibri"/>
                <a:sym typeface="Calibri"/>
              </a:endParaRPr>
            </a:p>
          </p:txBody>
        </p:sp>
        <p:sp>
          <p:nvSpPr>
            <p:cNvPr id="654" name="Google Shape;654;p64"/>
            <p:cNvSpPr/>
            <p:nvPr/>
          </p:nvSpPr>
          <p:spPr>
            <a:xfrm>
              <a:off x="5869518" y="1392475"/>
              <a:ext cx="225713" cy="846425"/>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655" name="Google Shape;655;p64"/>
            <p:cNvSpPr/>
            <p:nvPr/>
          </p:nvSpPr>
          <p:spPr>
            <a:xfrm>
              <a:off x="6095231" y="1674617"/>
              <a:ext cx="1805708" cy="1128567"/>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4"/>
            <p:cNvSpPr txBox="1"/>
            <p:nvPr/>
          </p:nvSpPr>
          <p:spPr>
            <a:xfrm>
              <a:off x="6128286" y="1707672"/>
              <a:ext cx="1739598" cy="1062457"/>
            </a:xfrm>
            <a:prstGeom prst="rect">
              <a:avLst/>
            </a:prstGeom>
            <a:noFill/>
            <a:ln>
              <a:noFill/>
            </a:ln>
          </p:spPr>
          <p:txBody>
            <a:bodyPr spcFirstLastPara="1" wrap="square" lIns="22850" tIns="15225" rIns="22850" bIns="15225" anchor="ctr" anchorCtr="0">
              <a:noAutofit/>
            </a:bodyPr>
            <a:lstStyle/>
            <a:p>
              <a:pPr marL="0" marR="0" lvl="0" indent="0" algn="l" rtl="0">
                <a:lnSpc>
                  <a:spcPct val="90000"/>
                </a:lnSpc>
                <a:spcBef>
                  <a:spcPts val="0"/>
                </a:spcBef>
                <a:spcAft>
                  <a:spcPts val="0"/>
                </a:spcAft>
                <a:buNone/>
              </a:pPr>
              <a:r>
                <a:rPr lang="en-US" sz="1200">
                  <a:solidFill>
                    <a:schemeClr val="dk1"/>
                  </a:solidFill>
                  <a:latin typeface="Calibri"/>
                  <a:ea typeface="Calibri"/>
                  <a:cs typeface="Calibri"/>
                  <a:sym typeface="Calibri"/>
                </a:rPr>
                <a:t>Ensure that your CSP and internal security experts maintain high-level data security and privacy</a:t>
              </a:r>
              <a:endParaRPr sz="1200">
                <a:solidFill>
                  <a:schemeClr val="dk1"/>
                </a:solidFill>
                <a:latin typeface="Calibri"/>
                <a:ea typeface="Calibri"/>
                <a:cs typeface="Calibri"/>
                <a:sym typeface="Calibri"/>
              </a:endParaRPr>
            </a:p>
          </p:txBody>
        </p:sp>
        <p:sp>
          <p:nvSpPr>
            <p:cNvPr id="657" name="Google Shape;657;p64"/>
            <p:cNvSpPr/>
            <p:nvPr/>
          </p:nvSpPr>
          <p:spPr>
            <a:xfrm>
              <a:off x="5869518" y="1392475"/>
              <a:ext cx="225713" cy="2257135"/>
            </a:xfrm>
            <a:custGeom>
              <a:avLst/>
              <a:gdLst/>
              <a:ahLst/>
              <a:cxnLst/>
              <a:rect l="l" t="t" r="r" b="b"/>
              <a:pathLst>
                <a:path w="120000" h="120000" extrusionOk="0">
                  <a:moveTo>
                    <a:pt x="0" y="0"/>
                  </a:moveTo>
                  <a:lnTo>
                    <a:pt x="0" y="120000"/>
                  </a:lnTo>
                  <a:lnTo>
                    <a:pt x="120000" y="120000"/>
                  </a:lnTo>
                </a:path>
              </a:pathLst>
            </a:custGeom>
            <a:noFill/>
            <a:ln w="12700" cap="flat" cmpd="sng">
              <a:solidFill>
                <a:srgbClr val="487AA8"/>
              </a:solidFill>
              <a:prstDash val="solid"/>
              <a:miter lim="800000"/>
              <a:headEnd type="none" w="sm" len="sm"/>
              <a:tailEnd type="none" w="sm" len="sm"/>
            </a:ln>
          </p:spPr>
        </p:sp>
        <p:sp>
          <p:nvSpPr>
            <p:cNvPr id="658" name="Google Shape;658;p64"/>
            <p:cNvSpPr/>
            <p:nvPr/>
          </p:nvSpPr>
          <p:spPr>
            <a:xfrm>
              <a:off x="6095231" y="3085327"/>
              <a:ext cx="1805708" cy="1128567"/>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4"/>
            <p:cNvSpPr txBox="1"/>
            <p:nvPr/>
          </p:nvSpPr>
          <p:spPr>
            <a:xfrm>
              <a:off x="6128286" y="3118382"/>
              <a:ext cx="1739598" cy="1062457"/>
            </a:xfrm>
            <a:prstGeom prst="rect">
              <a:avLst/>
            </a:prstGeom>
            <a:noFill/>
            <a:ln>
              <a:noFill/>
            </a:ln>
          </p:spPr>
          <p:txBody>
            <a:bodyPr spcFirstLastPara="1" wrap="square" lIns="22850" tIns="15225" rIns="22850" bIns="15225" anchor="ctr" anchorCtr="0">
              <a:noAutofit/>
            </a:bodyPr>
            <a:lstStyle/>
            <a:p>
              <a:pPr marL="0" marR="0" lvl="0" indent="0" algn="l" rtl="0">
                <a:lnSpc>
                  <a:spcPct val="90000"/>
                </a:lnSpc>
                <a:spcBef>
                  <a:spcPts val="0"/>
                </a:spcBef>
                <a:spcAft>
                  <a:spcPts val="0"/>
                </a:spcAft>
                <a:buNone/>
              </a:pPr>
              <a:r>
                <a:rPr lang="en-US" sz="1200">
                  <a:solidFill>
                    <a:schemeClr val="dk1"/>
                  </a:solidFill>
                  <a:latin typeface="Calibri"/>
                  <a:ea typeface="Calibri"/>
                  <a:cs typeface="Calibri"/>
                  <a:sym typeface="Calibri"/>
                </a:rPr>
                <a:t>Security is maintained by running continual tests during and after the Migration process</a:t>
              </a:r>
              <a:endParaRPr sz="1200">
                <a:solidFill>
                  <a:schemeClr val="dk1"/>
                </a:solidFill>
                <a:latin typeface="Calibri"/>
                <a:ea typeface="Calibri"/>
                <a:cs typeface="Calibri"/>
                <a:sym typeface="Calibri"/>
              </a:endParaRPr>
            </a:p>
          </p:txBody>
        </p:sp>
      </p:gr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Migration Approaches</a:t>
            </a:r>
            <a:endParaRPr/>
          </a:p>
        </p:txBody>
      </p:sp>
      <p:grpSp>
        <p:nvGrpSpPr>
          <p:cNvPr id="665" name="Google Shape;665;p65"/>
          <p:cNvGrpSpPr/>
          <p:nvPr/>
        </p:nvGrpSpPr>
        <p:grpSpPr>
          <a:xfrm>
            <a:off x="1420366" y="2178588"/>
            <a:ext cx="7068440" cy="2500822"/>
            <a:chOff x="474" y="1131791"/>
            <a:chExt cx="7068440" cy="2500822"/>
          </a:xfrm>
        </p:grpSpPr>
        <p:sp>
          <p:nvSpPr>
            <p:cNvPr id="666" name="Google Shape;666;p65"/>
            <p:cNvSpPr/>
            <p:nvPr/>
          </p:nvSpPr>
          <p:spPr>
            <a:xfrm>
              <a:off x="3534695" y="2165189"/>
              <a:ext cx="2500822" cy="434027"/>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4372C3"/>
              </a:solidFill>
              <a:prstDash val="solid"/>
              <a:miter lim="800000"/>
              <a:headEnd type="none" w="sm" len="sm"/>
              <a:tailEnd type="none" w="sm" len="sm"/>
            </a:ln>
          </p:spPr>
        </p:sp>
        <p:sp>
          <p:nvSpPr>
            <p:cNvPr id="667" name="Google Shape;667;p65"/>
            <p:cNvSpPr/>
            <p:nvPr/>
          </p:nvSpPr>
          <p:spPr>
            <a:xfrm>
              <a:off x="3488975" y="2165189"/>
              <a:ext cx="91440" cy="434027"/>
            </a:xfrm>
            <a:custGeom>
              <a:avLst/>
              <a:gdLst/>
              <a:ahLst/>
              <a:cxnLst/>
              <a:rect l="l" t="t" r="r" b="b"/>
              <a:pathLst>
                <a:path w="120000" h="120000" extrusionOk="0">
                  <a:moveTo>
                    <a:pt x="60000" y="0"/>
                  </a:moveTo>
                  <a:lnTo>
                    <a:pt x="60000" y="120000"/>
                  </a:lnTo>
                </a:path>
              </a:pathLst>
            </a:custGeom>
            <a:noFill/>
            <a:ln w="12700" cap="flat" cmpd="sng">
              <a:solidFill>
                <a:srgbClr val="4372C3"/>
              </a:solidFill>
              <a:prstDash val="solid"/>
              <a:miter lim="800000"/>
              <a:headEnd type="none" w="sm" len="sm"/>
              <a:tailEnd type="none" w="sm" len="sm"/>
            </a:ln>
          </p:spPr>
        </p:sp>
        <p:sp>
          <p:nvSpPr>
            <p:cNvPr id="668" name="Google Shape;668;p65"/>
            <p:cNvSpPr/>
            <p:nvPr/>
          </p:nvSpPr>
          <p:spPr>
            <a:xfrm>
              <a:off x="1033872" y="2165189"/>
              <a:ext cx="2500822" cy="434027"/>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rgbClr val="4372C3"/>
              </a:solidFill>
              <a:prstDash val="solid"/>
              <a:miter lim="800000"/>
              <a:headEnd type="none" w="sm" len="sm"/>
              <a:tailEnd type="none" w="sm" len="sm"/>
            </a:ln>
          </p:spPr>
        </p:sp>
        <p:sp>
          <p:nvSpPr>
            <p:cNvPr id="669" name="Google Shape;669;p65"/>
            <p:cNvSpPr/>
            <p:nvPr/>
          </p:nvSpPr>
          <p:spPr>
            <a:xfrm>
              <a:off x="3017996" y="1131791"/>
              <a:ext cx="1033397" cy="1033397"/>
            </a:xfrm>
            <a:prstGeom prst="arc">
              <a:avLst>
                <a:gd name="adj1" fmla="val 13200000"/>
                <a:gd name="adj2" fmla="val 192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5"/>
            <p:cNvSpPr/>
            <p:nvPr/>
          </p:nvSpPr>
          <p:spPr>
            <a:xfrm>
              <a:off x="3017996" y="1131791"/>
              <a:ext cx="1033397" cy="1033397"/>
            </a:xfrm>
            <a:prstGeom prst="arc">
              <a:avLst>
                <a:gd name="adj1" fmla="val 2400000"/>
                <a:gd name="adj2" fmla="val 84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5"/>
            <p:cNvSpPr/>
            <p:nvPr/>
          </p:nvSpPr>
          <p:spPr>
            <a:xfrm>
              <a:off x="2501297" y="1317803"/>
              <a:ext cx="2066795" cy="6613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5"/>
            <p:cNvSpPr txBox="1"/>
            <p:nvPr/>
          </p:nvSpPr>
          <p:spPr>
            <a:xfrm>
              <a:off x="2501297" y="1317803"/>
              <a:ext cx="2066795" cy="661374"/>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Migration</a:t>
              </a:r>
              <a:endParaRPr/>
            </a:p>
            <a:p>
              <a:pPr marL="0" marR="0" lvl="0" indent="0" algn="ctr" rtl="0">
                <a:lnSpc>
                  <a:spcPct val="90000"/>
                </a:lnSpc>
                <a:spcBef>
                  <a:spcPts val="560"/>
                </a:spcBef>
                <a:spcAft>
                  <a:spcPts val="0"/>
                </a:spcAft>
                <a:buNone/>
              </a:pPr>
              <a:r>
                <a:rPr lang="en-US" sz="1600" b="1">
                  <a:solidFill>
                    <a:schemeClr val="dk1"/>
                  </a:solidFill>
                  <a:latin typeface="Calibri"/>
                  <a:ea typeface="Calibri"/>
                  <a:cs typeface="Calibri"/>
                  <a:sym typeface="Calibri"/>
                </a:rPr>
                <a:t>Methods</a:t>
              </a:r>
              <a:endParaRPr sz="1600" b="1">
                <a:solidFill>
                  <a:schemeClr val="dk1"/>
                </a:solidFill>
                <a:latin typeface="Calibri"/>
                <a:ea typeface="Calibri"/>
                <a:cs typeface="Calibri"/>
                <a:sym typeface="Calibri"/>
              </a:endParaRPr>
            </a:p>
          </p:txBody>
        </p:sp>
        <p:sp>
          <p:nvSpPr>
            <p:cNvPr id="673" name="Google Shape;673;p65"/>
            <p:cNvSpPr/>
            <p:nvPr/>
          </p:nvSpPr>
          <p:spPr>
            <a:xfrm>
              <a:off x="517173" y="2599216"/>
              <a:ext cx="1033397" cy="1033397"/>
            </a:xfrm>
            <a:prstGeom prst="arc">
              <a:avLst>
                <a:gd name="adj1" fmla="val 13200000"/>
                <a:gd name="adj2" fmla="val 192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5"/>
            <p:cNvSpPr/>
            <p:nvPr/>
          </p:nvSpPr>
          <p:spPr>
            <a:xfrm>
              <a:off x="517173" y="2599216"/>
              <a:ext cx="1033397" cy="1033397"/>
            </a:xfrm>
            <a:prstGeom prst="arc">
              <a:avLst>
                <a:gd name="adj1" fmla="val 2400000"/>
                <a:gd name="adj2" fmla="val 84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5"/>
            <p:cNvSpPr/>
            <p:nvPr/>
          </p:nvSpPr>
          <p:spPr>
            <a:xfrm>
              <a:off x="474" y="2785228"/>
              <a:ext cx="2066795" cy="6613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5"/>
            <p:cNvSpPr txBox="1"/>
            <p:nvPr/>
          </p:nvSpPr>
          <p:spPr>
            <a:xfrm>
              <a:off x="474" y="2785228"/>
              <a:ext cx="2066795" cy="661374"/>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Lift and Shift</a:t>
              </a:r>
              <a:endParaRPr sz="1600" b="1">
                <a:solidFill>
                  <a:schemeClr val="dk1"/>
                </a:solidFill>
                <a:latin typeface="Calibri"/>
                <a:ea typeface="Calibri"/>
                <a:cs typeface="Calibri"/>
                <a:sym typeface="Calibri"/>
              </a:endParaRPr>
            </a:p>
          </p:txBody>
        </p:sp>
        <p:sp>
          <p:nvSpPr>
            <p:cNvPr id="677" name="Google Shape;677;p65"/>
            <p:cNvSpPr/>
            <p:nvPr/>
          </p:nvSpPr>
          <p:spPr>
            <a:xfrm>
              <a:off x="3017996" y="2599216"/>
              <a:ext cx="1033397" cy="1033397"/>
            </a:xfrm>
            <a:prstGeom prst="arc">
              <a:avLst>
                <a:gd name="adj1" fmla="val 13200000"/>
                <a:gd name="adj2" fmla="val 192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5"/>
            <p:cNvSpPr/>
            <p:nvPr/>
          </p:nvSpPr>
          <p:spPr>
            <a:xfrm>
              <a:off x="3017996" y="2599216"/>
              <a:ext cx="1033397" cy="1033397"/>
            </a:xfrm>
            <a:prstGeom prst="arc">
              <a:avLst>
                <a:gd name="adj1" fmla="val 2400000"/>
                <a:gd name="adj2" fmla="val 84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5"/>
            <p:cNvSpPr/>
            <p:nvPr/>
          </p:nvSpPr>
          <p:spPr>
            <a:xfrm>
              <a:off x="2501297" y="2785228"/>
              <a:ext cx="2066795" cy="6613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5"/>
            <p:cNvSpPr txBox="1"/>
            <p:nvPr/>
          </p:nvSpPr>
          <p:spPr>
            <a:xfrm>
              <a:off x="2501297" y="2785228"/>
              <a:ext cx="2066795" cy="661374"/>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Rip and replace</a:t>
              </a:r>
              <a:endParaRPr sz="1600" b="1">
                <a:solidFill>
                  <a:schemeClr val="dk1"/>
                </a:solidFill>
                <a:latin typeface="Calibri"/>
                <a:ea typeface="Calibri"/>
                <a:cs typeface="Calibri"/>
                <a:sym typeface="Calibri"/>
              </a:endParaRPr>
            </a:p>
          </p:txBody>
        </p:sp>
        <p:sp>
          <p:nvSpPr>
            <p:cNvPr id="681" name="Google Shape;681;p65"/>
            <p:cNvSpPr/>
            <p:nvPr/>
          </p:nvSpPr>
          <p:spPr>
            <a:xfrm>
              <a:off x="5518818" y="2599216"/>
              <a:ext cx="1033397" cy="1033397"/>
            </a:xfrm>
            <a:prstGeom prst="arc">
              <a:avLst>
                <a:gd name="adj1" fmla="val 13200000"/>
                <a:gd name="adj2" fmla="val 192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5"/>
            <p:cNvSpPr/>
            <p:nvPr/>
          </p:nvSpPr>
          <p:spPr>
            <a:xfrm>
              <a:off x="5518818" y="2599216"/>
              <a:ext cx="1033397" cy="1033397"/>
            </a:xfrm>
            <a:prstGeom prst="arc">
              <a:avLst>
                <a:gd name="adj1" fmla="val 2400000"/>
                <a:gd name="adj2" fmla="val 84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5"/>
            <p:cNvSpPr/>
            <p:nvPr/>
          </p:nvSpPr>
          <p:spPr>
            <a:xfrm>
              <a:off x="5002119" y="2785228"/>
              <a:ext cx="2066795" cy="66137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5"/>
            <p:cNvSpPr txBox="1"/>
            <p:nvPr/>
          </p:nvSpPr>
          <p:spPr>
            <a:xfrm>
              <a:off x="5002119" y="2785228"/>
              <a:ext cx="2066795" cy="661374"/>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None/>
              </a:pPr>
              <a:r>
                <a:rPr lang="en-US" sz="1600" b="1">
                  <a:solidFill>
                    <a:schemeClr val="dk1"/>
                  </a:solidFill>
                  <a:latin typeface="Calibri"/>
                  <a:ea typeface="Calibri"/>
                  <a:cs typeface="Calibri"/>
                  <a:sym typeface="Calibri"/>
                </a:rPr>
                <a:t>Hybrid and Phased</a:t>
              </a:r>
              <a:endParaRPr sz="1600" b="1">
                <a:solidFill>
                  <a:schemeClr val="dk1"/>
                </a:solidFill>
                <a:latin typeface="Calibri"/>
                <a:ea typeface="Calibri"/>
                <a:cs typeface="Calibri"/>
                <a:sym typeface="Calibri"/>
              </a:endParaRPr>
            </a:p>
          </p:txBody>
        </p:sp>
      </p:gr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Migration Approach: Lift and Shift</a:t>
            </a:r>
            <a:endParaRPr/>
          </a:p>
        </p:txBody>
      </p:sp>
      <p:sp>
        <p:nvSpPr>
          <p:cNvPr id="690" name="Google Shape;690;p66"/>
          <p:cNvSpPr/>
          <p:nvPr/>
        </p:nvSpPr>
        <p:spPr>
          <a:xfrm>
            <a:off x="597561" y="949484"/>
            <a:ext cx="8723857" cy="387798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Lift and Shift is a simple approach which literally means picking up all the elements and moving them into the cloud directly</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  This approach is sometimes refereed as Re-hosting because, the elements of the business will be shifted into a new host</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Why to choose Lift and Shift Approach?</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Quick and easy</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Requires no/very few changes to existing apps</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Saves cost on hardware infrastructure</a:t>
            </a:r>
            <a:endParaRPr sz="1600" b="0" i="0" u="none" strike="noStrike" cap="none">
              <a:solidFill>
                <a:schemeClr val="dk1"/>
              </a:solidFill>
              <a:latin typeface="Calibri"/>
              <a:ea typeface="Calibri"/>
              <a:cs typeface="Calibri"/>
              <a:sym typeface="Calibri"/>
            </a:endParaRPr>
          </a:p>
          <a:p>
            <a:pPr marL="742950" marR="0" lvl="1" indent="-184150" algn="l" rtl="0">
              <a:lnSpc>
                <a:spcPct val="150000"/>
              </a:lnSpc>
              <a:spcBef>
                <a:spcPts val="60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94"/>
        <p:cNvGrpSpPr/>
        <p:nvPr/>
      </p:nvGrpSpPr>
      <p:grpSpPr>
        <a:xfrm>
          <a:off x="0" y="0"/>
          <a:ext cx="0" cy="0"/>
          <a:chOff x="0" y="0"/>
          <a:chExt cx="0" cy="0"/>
        </a:xfrm>
      </p:grpSpPr>
      <p:sp>
        <p:nvSpPr>
          <p:cNvPr id="695" name="Google Shape;695;p6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Migration Approach: Lift and Shift (Cont’d)</a:t>
            </a:r>
            <a:endParaRPr/>
          </a:p>
        </p:txBody>
      </p:sp>
      <p:sp>
        <p:nvSpPr>
          <p:cNvPr id="696" name="Google Shape;696;p67"/>
          <p:cNvSpPr/>
          <p:nvPr/>
        </p:nvSpPr>
        <p:spPr>
          <a:xfrm>
            <a:off x="597561" y="949484"/>
            <a:ext cx="8723857" cy="135421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Lift and Shift can be customized in two other ways, based on the business requirements:</a:t>
            </a:r>
            <a:endParaRPr/>
          </a:p>
          <a:p>
            <a:pPr marL="0" marR="0" lvl="0" indent="0" algn="l" rtl="0">
              <a:lnSpc>
                <a:spcPct val="150000"/>
              </a:lnSpc>
              <a:spcBef>
                <a:spcPts val="600"/>
              </a:spcBef>
              <a:spcAft>
                <a:spcPts val="0"/>
              </a:spcAft>
              <a:buNone/>
            </a:pPr>
            <a:r>
              <a:rPr lang="en-US" sz="1600">
                <a:solidFill>
                  <a:schemeClr val="dk1"/>
                </a:solidFill>
                <a:latin typeface="Calibri"/>
                <a:ea typeface="Calibri"/>
                <a:cs typeface="Calibri"/>
                <a:sym typeface="Calibri"/>
              </a:rPr>
              <a:t> </a:t>
            </a:r>
            <a:endParaRPr sz="1600">
              <a:solidFill>
                <a:schemeClr val="dk1"/>
              </a:solidFill>
              <a:latin typeface="Calibri"/>
              <a:ea typeface="Calibri"/>
              <a:cs typeface="Calibri"/>
              <a:sym typeface="Calibri"/>
            </a:endParaRPr>
          </a:p>
          <a:p>
            <a:pPr marL="742950" marR="0" lvl="1" indent="-184150" algn="l" rtl="0">
              <a:lnSpc>
                <a:spcPct val="150000"/>
              </a:lnSpc>
              <a:spcBef>
                <a:spcPts val="60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grpSp>
        <p:nvGrpSpPr>
          <p:cNvPr id="697" name="Google Shape;697;p67"/>
          <p:cNvGrpSpPr/>
          <p:nvPr/>
        </p:nvGrpSpPr>
        <p:grpSpPr>
          <a:xfrm>
            <a:off x="1651559" y="1731932"/>
            <a:ext cx="6606056" cy="2873145"/>
            <a:chOff x="30" y="0"/>
            <a:chExt cx="6606056" cy="2873145"/>
          </a:xfrm>
        </p:grpSpPr>
        <p:sp>
          <p:nvSpPr>
            <p:cNvPr id="698" name="Google Shape;698;p67"/>
            <p:cNvSpPr/>
            <p:nvPr/>
          </p:nvSpPr>
          <p:spPr>
            <a:xfrm>
              <a:off x="30" y="681047"/>
              <a:ext cx="3222466" cy="379113"/>
            </a:xfrm>
            <a:prstGeom prst="rect">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7"/>
            <p:cNvSpPr/>
            <p:nvPr/>
          </p:nvSpPr>
          <p:spPr>
            <a:xfrm>
              <a:off x="30" y="823427"/>
              <a:ext cx="236734" cy="236734"/>
            </a:xfrm>
            <a:prstGeom prst="rect">
              <a:avLst/>
            </a:prstGeom>
            <a:solidFill>
              <a:schemeClr val="lt1">
                <a:alpha val="89803"/>
              </a:schemeClr>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7"/>
            <p:cNvSpPr/>
            <p:nvPr/>
          </p:nvSpPr>
          <p:spPr>
            <a:xfrm>
              <a:off x="30" y="0"/>
              <a:ext cx="3222466" cy="6810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7"/>
            <p:cNvSpPr txBox="1"/>
            <p:nvPr/>
          </p:nvSpPr>
          <p:spPr>
            <a:xfrm>
              <a:off x="30" y="0"/>
              <a:ext cx="3222466" cy="681047"/>
            </a:xfrm>
            <a:prstGeom prst="rect">
              <a:avLst/>
            </a:prstGeom>
            <a:noFill/>
            <a:ln>
              <a:noFill/>
            </a:ln>
          </p:spPr>
          <p:txBody>
            <a:bodyPr spcFirstLastPara="1" wrap="square" lIns="34275" tIns="22850" rIns="34275" bIns="22850" anchor="ctr" anchorCtr="0">
              <a:noAutofit/>
            </a:bodyPr>
            <a:lstStyle/>
            <a:p>
              <a:pPr marL="0" marR="0" lvl="0" indent="0" algn="l" rtl="0">
                <a:lnSpc>
                  <a:spcPct val="90000"/>
                </a:lnSpc>
                <a:spcBef>
                  <a:spcPts val="0"/>
                </a:spcBef>
                <a:spcAft>
                  <a:spcPts val="0"/>
                </a:spcAft>
                <a:buNone/>
              </a:pPr>
              <a:r>
                <a:rPr lang="en-US" sz="1800" b="1">
                  <a:solidFill>
                    <a:srgbClr val="7F7F7F"/>
                  </a:solidFill>
                  <a:latin typeface="Calibri"/>
                  <a:ea typeface="Calibri"/>
                  <a:cs typeface="Calibri"/>
                  <a:sym typeface="Calibri"/>
                </a:rPr>
                <a:t>Re-platforming:</a:t>
              </a:r>
              <a:endParaRPr/>
            </a:p>
          </p:txBody>
        </p:sp>
        <p:sp>
          <p:nvSpPr>
            <p:cNvPr id="702" name="Google Shape;702;p67"/>
            <p:cNvSpPr/>
            <p:nvPr/>
          </p:nvSpPr>
          <p:spPr>
            <a:xfrm>
              <a:off x="30" y="1375247"/>
              <a:ext cx="236728" cy="236728"/>
            </a:xfrm>
            <a:prstGeom prst="rect">
              <a:avLst/>
            </a:prstGeom>
            <a:solidFill>
              <a:schemeClr val="lt1"/>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7"/>
            <p:cNvSpPr/>
            <p:nvPr/>
          </p:nvSpPr>
          <p:spPr>
            <a:xfrm>
              <a:off x="225603" y="1217704"/>
              <a:ext cx="2996893" cy="5518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7"/>
            <p:cNvSpPr txBox="1"/>
            <p:nvPr/>
          </p:nvSpPr>
          <p:spPr>
            <a:xfrm>
              <a:off x="225603" y="1217704"/>
              <a:ext cx="2996893" cy="551813"/>
            </a:xfrm>
            <a:prstGeom prst="rect">
              <a:avLst/>
            </a:prstGeom>
            <a:noFill/>
            <a:ln>
              <a:noFill/>
            </a:ln>
          </p:spPr>
          <p:txBody>
            <a:bodyPr spcFirstLastPara="1" wrap="square" lIns="92450" tIns="92450" rIns="92450" bIns="92450" anchor="ctr" anchorCtr="0">
              <a:noAutofit/>
            </a:bodyPr>
            <a:lstStyle/>
            <a:p>
              <a:pPr marL="0" marR="0" lvl="0" indent="0" algn="l" rtl="0">
                <a:lnSpc>
                  <a:spcPct val="90000"/>
                </a:lnSpc>
                <a:spcBef>
                  <a:spcPts val="0"/>
                </a:spcBef>
                <a:spcAft>
                  <a:spcPts val="0"/>
                </a:spcAft>
                <a:buNone/>
              </a:pPr>
              <a:r>
                <a:rPr lang="en-US" sz="1300">
                  <a:solidFill>
                    <a:schemeClr val="dk1"/>
                  </a:solidFill>
                  <a:latin typeface="Calibri"/>
                  <a:ea typeface="Calibri"/>
                  <a:cs typeface="Calibri"/>
                  <a:sym typeface="Calibri"/>
                </a:rPr>
                <a:t>Minor changes are made to the app after it is moved to the cloud in order to help performance</a:t>
              </a:r>
              <a:endParaRPr/>
            </a:p>
          </p:txBody>
        </p:sp>
        <p:sp>
          <p:nvSpPr>
            <p:cNvPr id="705" name="Google Shape;705;p67"/>
            <p:cNvSpPr/>
            <p:nvPr/>
          </p:nvSpPr>
          <p:spPr>
            <a:xfrm>
              <a:off x="30" y="1927061"/>
              <a:ext cx="236728" cy="236728"/>
            </a:xfrm>
            <a:prstGeom prst="rect">
              <a:avLst/>
            </a:prstGeom>
            <a:solidFill>
              <a:schemeClr val="lt1"/>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7"/>
            <p:cNvSpPr/>
            <p:nvPr/>
          </p:nvSpPr>
          <p:spPr>
            <a:xfrm>
              <a:off x="225603" y="1769518"/>
              <a:ext cx="2996893" cy="5518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7"/>
            <p:cNvSpPr txBox="1"/>
            <p:nvPr/>
          </p:nvSpPr>
          <p:spPr>
            <a:xfrm>
              <a:off x="225603" y="1769518"/>
              <a:ext cx="2996893" cy="551813"/>
            </a:xfrm>
            <a:prstGeom prst="rect">
              <a:avLst/>
            </a:prstGeom>
            <a:noFill/>
            <a:ln>
              <a:noFill/>
            </a:ln>
          </p:spPr>
          <p:txBody>
            <a:bodyPr spcFirstLastPara="1" wrap="square" lIns="92450" tIns="92450" rIns="92450" bIns="92450" anchor="ctr" anchorCtr="0">
              <a:noAutofit/>
            </a:bodyPr>
            <a:lstStyle/>
            <a:p>
              <a:pPr marL="0" marR="0" lvl="0" indent="0" algn="l" rtl="0">
                <a:lnSpc>
                  <a:spcPct val="90000"/>
                </a:lnSpc>
                <a:spcBef>
                  <a:spcPts val="0"/>
                </a:spcBef>
                <a:spcAft>
                  <a:spcPts val="0"/>
                </a:spcAft>
                <a:buNone/>
              </a:pPr>
              <a:r>
                <a:rPr lang="en-US" sz="1300">
                  <a:solidFill>
                    <a:schemeClr val="dk1"/>
                  </a:solidFill>
                  <a:latin typeface="Calibri"/>
                  <a:ea typeface="Calibri"/>
                  <a:cs typeface="Calibri"/>
                  <a:sym typeface="Calibri"/>
                </a:rPr>
                <a:t>Less risky</a:t>
              </a:r>
              <a:endParaRPr/>
            </a:p>
          </p:txBody>
        </p:sp>
        <p:sp>
          <p:nvSpPr>
            <p:cNvPr id="708" name="Google Shape;708;p67"/>
            <p:cNvSpPr/>
            <p:nvPr/>
          </p:nvSpPr>
          <p:spPr>
            <a:xfrm>
              <a:off x="3383620" y="681047"/>
              <a:ext cx="3222466" cy="379113"/>
            </a:xfrm>
            <a:prstGeom prst="rect">
              <a:avLst/>
            </a:prstGeom>
            <a:solidFill>
              <a:srgbClr val="FE0000"/>
            </a:solidFill>
            <a:ln w="12700" cap="flat" cmpd="sng">
              <a:solidFill>
                <a:srgbClr val="FE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7"/>
            <p:cNvSpPr/>
            <p:nvPr/>
          </p:nvSpPr>
          <p:spPr>
            <a:xfrm>
              <a:off x="3383620" y="823427"/>
              <a:ext cx="236734" cy="236734"/>
            </a:xfrm>
            <a:prstGeom prst="rect">
              <a:avLst/>
            </a:prstGeom>
            <a:solidFill>
              <a:schemeClr val="lt1">
                <a:alpha val="89803"/>
              </a:schemeClr>
            </a:solidFill>
            <a:ln w="12700" cap="flat" cmpd="sng">
              <a:solidFill>
                <a:srgbClr val="FE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7"/>
            <p:cNvSpPr/>
            <p:nvPr/>
          </p:nvSpPr>
          <p:spPr>
            <a:xfrm>
              <a:off x="3383620" y="0"/>
              <a:ext cx="3222466" cy="6810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7"/>
            <p:cNvSpPr txBox="1"/>
            <p:nvPr/>
          </p:nvSpPr>
          <p:spPr>
            <a:xfrm>
              <a:off x="3383620" y="0"/>
              <a:ext cx="3222466" cy="681047"/>
            </a:xfrm>
            <a:prstGeom prst="rect">
              <a:avLst/>
            </a:prstGeom>
            <a:noFill/>
            <a:ln>
              <a:noFill/>
            </a:ln>
          </p:spPr>
          <p:txBody>
            <a:bodyPr spcFirstLastPara="1" wrap="square" lIns="34275" tIns="22850" rIns="34275" bIns="22850" anchor="ctr" anchorCtr="0">
              <a:noAutofit/>
            </a:bodyPr>
            <a:lstStyle/>
            <a:p>
              <a:pPr marL="0" marR="0" lvl="0" indent="0" algn="l" rtl="0">
                <a:lnSpc>
                  <a:spcPct val="90000"/>
                </a:lnSpc>
                <a:spcBef>
                  <a:spcPts val="0"/>
                </a:spcBef>
                <a:spcAft>
                  <a:spcPts val="0"/>
                </a:spcAft>
                <a:buNone/>
              </a:pPr>
              <a:r>
                <a:rPr lang="en-US" sz="1800" b="1">
                  <a:solidFill>
                    <a:srgbClr val="C00000"/>
                  </a:solidFill>
                  <a:latin typeface="Calibri"/>
                  <a:ea typeface="Calibri"/>
                  <a:cs typeface="Calibri"/>
                  <a:sym typeface="Calibri"/>
                </a:rPr>
                <a:t>Re-factoring</a:t>
              </a:r>
              <a:endParaRPr sz="1100" b="1">
                <a:solidFill>
                  <a:srgbClr val="C00000"/>
                </a:solidFill>
                <a:latin typeface="Calibri"/>
                <a:ea typeface="Calibri"/>
                <a:cs typeface="Calibri"/>
                <a:sym typeface="Calibri"/>
              </a:endParaRPr>
            </a:p>
          </p:txBody>
        </p:sp>
        <p:sp>
          <p:nvSpPr>
            <p:cNvPr id="712" name="Google Shape;712;p67"/>
            <p:cNvSpPr/>
            <p:nvPr/>
          </p:nvSpPr>
          <p:spPr>
            <a:xfrm>
              <a:off x="3383620" y="1375247"/>
              <a:ext cx="236728" cy="236728"/>
            </a:xfrm>
            <a:prstGeom prst="rect">
              <a:avLst/>
            </a:prstGeom>
            <a:solidFill>
              <a:schemeClr val="lt1"/>
            </a:solidFill>
            <a:ln w="12700" cap="flat" cmpd="sng">
              <a:solidFill>
                <a:srgbClr val="C85B5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7"/>
            <p:cNvSpPr/>
            <p:nvPr/>
          </p:nvSpPr>
          <p:spPr>
            <a:xfrm>
              <a:off x="3609192" y="1217704"/>
              <a:ext cx="2996893" cy="5518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7"/>
            <p:cNvSpPr txBox="1"/>
            <p:nvPr/>
          </p:nvSpPr>
          <p:spPr>
            <a:xfrm>
              <a:off x="3609192" y="1217704"/>
              <a:ext cx="2996893" cy="551813"/>
            </a:xfrm>
            <a:prstGeom prst="rect">
              <a:avLst/>
            </a:prstGeom>
            <a:noFill/>
            <a:ln>
              <a:noFill/>
            </a:ln>
          </p:spPr>
          <p:txBody>
            <a:bodyPr spcFirstLastPara="1" wrap="square" lIns="92450" tIns="92450" rIns="92450" bIns="92450" anchor="ctr" anchorCtr="0">
              <a:noAutofit/>
            </a:bodyPr>
            <a:lstStyle/>
            <a:p>
              <a:pPr marL="0" marR="0" lvl="0" indent="0" algn="l" rtl="0">
                <a:lnSpc>
                  <a:spcPct val="90000"/>
                </a:lnSpc>
                <a:spcBef>
                  <a:spcPts val="0"/>
                </a:spcBef>
                <a:spcAft>
                  <a:spcPts val="0"/>
                </a:spcAft>
                <a:buNone/>
              </a:pPr>
              <a:r>
                <a:rPr lang="en-US" sz="1300">
                  <a:solidFill>
                    <a:schemeClr val="dk1"/>
                  </a:solidFill>
                  <a:latin typeface="Calibri"/>
                  <a:ea typeface="Calibri"/>
                  <a:cs typeface="Calibri"/>
                  <a:sym typeface="Calibri"/>
                </a:rPr>
                <a:t>Migrated app is re-programmed to take advantage of cloud features</a:t>
              </a:r>
              <a:endParaRPr/>
            </a:p>
          </p:txBody>
        </p:sp>
        <p:sp>
          <p:nvSpPr>
            <p:cNvPr id="715" name="Google Shape;715;p67"/>
            <p:cNvSpPr/>
            <p:nvPr/>
          </p:nvSpPr>
          <p:spPr>
            <a:xfrm>
              <a:off x="3383620" y="1927061"/>
              <a:ext cx="236728" cy="236728"/>
            </a:xfrm>
            <a:prstGeom prst="rect">
              <a:avLst/>
            </a:prstGeom>
            <a:solidFill>
              <a:schemeClr val="lt1"/>
            </a:solidFill>
            <a:ln w="12700" cap="flat" cmpd="sng">
              <a:solidFill>
                <a:srgbClr val="E02F2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7"/>
            <p:cNvSpPr/>
            <p:nvPr/>
          </p:nvSpPr>
          <p:spPr>
            <a:xfrm>
              <a:off x="3609192" y="1769518"/>
              <a:ext cx="2996893" cy="5518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7"/>
            <p:cNvSpPr txBox="1"/>
            <p:nvPr/>
          </p:nvSpPr>
          <p:spPr>
            <a:xfrm>
              <a:off x="3609192" y="1769518"/>
              <a:ext cx="2996893" cy="551813"/>
            </a:xfrm>
            <a:prstGeom prst="rect">
              <a:avLst/>
            </a:prstGeom>
            <a:noFill/>
            <a:ln>
              <a:noFill/>
            </a:ln>
          </p:spPr>
          <p:txBody>
            <a:bodyPr spcFirstLastPara="1" wrap="square" lIns="92450" tIns="92450" rIns="92450" bIns="92450" anchor="ctr" anchorCtr="0">
              <a:noAutofit/>
            </a:bodyPr>
            <a:lstStyle/>
            <a:p>
              <a:pPr marL="0" marR="0" lvl="0" indent="0" algn="l" rtl="0">
                <a:lnSpc>
                  <a:spcPct val="90000"/>
                </a:lnSpc>
                <a:spcBef>
                  <a:spcPts val="0"/>
                </a:spcBef>
                <a:spcAft>
                  <a:spcPts val="0"/>
                </a:spcAft>
                <a:buNone/>
              </a:pPr>
              <a:r>
                <a:rPr lang="en-US" sz="1300">
                  <a:solidFill>
                    <a:schemeClr val="dk1"/>
                  </a:solidFill>
                  <a:latin typeface="Calibri"/>
                  <a:ea typeface="Calibri"/>
                  <a:cs typeface="Calibri"/>
                  <a:sym typeface="Calibri"/>
                </a:rPr>
                <a:t>Risky compared to re-platforming</a:t>
              </a:r>
              <a:endParaRPr sz="1300">
                <a:solidFill>
                  <a:schemeClr val="dk1"/>
                </a:solidFill>
                <a:latin typeface="Calibri"/>
                <a:ea typeface="Calibri"/>
                <a:cs typeface="Calibri"/>
                <a:sym typeface="Calibri"/>
              </a:endParaRPr>
            </a:p>
          </p:txBody>
        </p:sp>
        <p:sp>
          <p:nvSpPr>
            <p:cNvPr id="718" name="Google Shape;718;p67"/>
            <p:cNvSpPr/>
            <p:nvPr/>
          </p:nvSpPr>
          <p:spPr>
            <a:xfrm>
              <a:off x="3383620" y="2478875"/>
              <a:ext cx="236728" cy="236728"/>
            </a:xfrm>
            <a:prstGeom prst="rect">
              <a:avLst/>
            </a:prstGeom>
            <a:solidFill>
              <a:schemeClr val="lt1"/>
            </a:solidFill>
            <a:ln w="12700" cap="flat" cmpd="sng">
              <a:solidFill>
                <a:srgbClr val="FE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7"/>
            <p:cNvSpPr/>
            <p:nvPr/>
          </p:nvSpPr>
          <p:spPr>
            <a:xfrm>
              <a:off x="3609192" y="2321332"/>
              <a:ext cx="2996893" cy="551813"/>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7"/>
            <p:cNvSpPr txBox="1"/>
            <p:nvPr/>
          </p:nvSpPr>
          <p:spPr>
            <a:xfrm>
              <a:off x="3609192" y="2321332"/>
              <a:ext cx="2996893" cy="551813"/>
            </a:xfrm>
            <a:prstGeom prst="rect">
              <a:avLst/>
            </a:prstGeom>
            <a:noFill/>
            <a:ln>
              <a:noFill/>
            </a:ln>
          </p:spPr>
          <p:txBody>
            <a:bodyPr spcFirstLastPara="1" wrap="square" lIns="92450" tIns="92450" rIns="92450" bIns="92450" anchor="ctr" anchorCtr="0">
              <a:noAutofit/>
            </a:bodyPr>
            <a:lstStyle/>
            <a:p>
              <a:pPr marL="0" marR="0" lvl="0" indent="0" algn="l" rtl="0">
                <a:lnSpc>
                  <a:spcPct val="90000"/>
                </a:lnSpc>
                <a:spcBef>
                  <a:spcPts val="0"/>
                </a:spcBef>
                <a:spcAft>
                  <a:spcPts val="0"/>
                </a:spcAft>
                <a:buNone/>
              </a:pPr>
              <a:r>
                <a:rPr lang="en-US" sz="1300">
                  <a:solidFill>
                    <a:schemeClr val="dk1"/>
                  </a:solidFill>
                  <a:latin typeface="Calibri"/>
                  <a:ea typeface="Calibri"/>
                  <a:cs typeface="Calibri"/>
                  <a:sym typeface="Calibri"/>
                </a:rPr>
                <a:t>Also known as Re-architecting</a:t>
              </a:r>
              <a:endParaRPr sz="1300">
                <a:solidFill>
                  <a:schemeClr val="dk1"/>
                </a:solidFill>
                <a:latin typeface="Calibri"/>
                <a:ea typeface="Calibri"/>
                <a:cs typeface="Calibri"/>
                <a:sym typeface="Calibri"/>
              </a:endParaRPr>
            </a:p>
          </p:txBody>
        </p:sp>
      </p:gr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Migration Approach: Rip and Replace</a:t>
            </a:r>
            <a:endParaRPr/>
          </a:p>
        </p:txBody>
      </p:sp>
      <p:sp>
        <p:nvSpPr>
          <p:cNvPr id="726" name="Google Shape;726;p68"/>
          <p:cNvSpPr/>
          <p:nvPr/>
        </p:nvSpPr>
        <p:spPr>
          <a:xfrm>
            <a:off x="597561" y="949484"/>
            <a:ext cx="8723857" cy="253915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can choose Rip and Replace approach if you want to use only cloud-naïve components and redesign all your applications from scratch</a:t>
            </a:r>
            <a:endParaRPr sz="1600">
              <a:solidFill>
                <a:schemeClr val="dk1"/>
              </a:solidFill>
              <a:latin typeface="Calibri"/>
              <a:ea typeface="Calibri"/>
              <a:cs typeface="Calibri"/>
              <a:sym typeface="Calibri"/>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Main idea behind this approach is, to design cloud compatible applications so that no app misses a single feature of cloud and make full use of it</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Preferred when migrating an old app or an app that is suffering from performance issues</a:t>
            </a:r>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pic>
        <p:nvPicPr>
          <p:cNvPr id="727" name="Google Shape;727;p68"/>
          <p:cNvPicPr preferRelativeResize="0"/>
          <p:nvPr/>
        </p:nvPicPr>
        <p:blipFill rotWithShape="1">
          <a:blip r:embed="rId3">
            <a:alphaModFix/>
          </a:blip>
          <a:srcRect/>
          <a:stretch/>
        </p:blipFill>
        <p:spPr>
          <a:xfrm>
            <a:off x="4901" y="3237370"/>
            <a:ext cx="9909175" cy="3216611"/>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31"/>
        <p:cNvGrpSpPr/>
        <p:nvPr/>
      </p:nvGrpSpPr>
      <p:grpSpPr>
        <a:xfrm>
          <a:off x="0" y="0"/>
          <a:ext cx="0" cy="0"/>
          <a:chOff x="0" y="0"/>
          <a:chExt cx="0" cy="0"/>
        </a:xfrm>
      </p:grpSpPr>
      <p:sp>
        <p:nvSpPr>
          <p:cNvPr id="732" name="Google Shape;732;p6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Migration Approach: Hybrid and Phased Migrations</a:t>
            </a:r>
            <a:endParaRPr/>
          </a:p>
        </p:txBody>
      </p:sp>
      <p:sp>
        <p:nvSpPr>
          <p:cNvPr id="733" name="Google Shape;733;p69"/>
          <p:cNvSpPr/>
          <p:nvPr/>
        </p:nvSpPr>
        <p:spPr>
          <a:xfrm>
            <a:off x="597561" y="949484"/>
            <a:ext cx="8723857" cy="135421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Hybrid Migration is a combination of the lift-and-shift and rip-and-replace methods</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Whereas, Phased Migration is implemented in different phases as shown below:</a:t>
            </a:r>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grpSp>
        <p:nvGrpSpPr>
          <p:cNvPr id="734" name="Google Shape;734;p69"/>
          <p:cNvGrpSpPr/>
          <p:nvPr/>
        </p:nvGrpSpPr>
        <p:grpSpPr>
          <a:xfrm>
            <a:off x="955344" y="2004887"/>
            <a:ext cx="7724629" cy="3959188"/>
            <a:chOff x="1" y="0"/>
            <a:chExt cx="7724629" cy="3959188"/>
          </a:xfrm>
        </p:grpSpPr>
        <p:sp>
          <p:nvSpPr>
            <p:cNvPr id="735" name="Google Shape;735;p69"/>
            <p:cNvSpPr/>
            <p:nvPr/>
          </p:nvSpPr>
          <p:spPr>
            <a:xfrm>
              <a:off x="1" y="0"/>
              <a:ext cx="7724629" cy="3959188"/>
            </a:xfrm>
            <a:prstGeom prst="rightArrow">
              <a:avLst>
                <a:gd name="adj1" fmla="val 50000"/>
                <a:gd name="adj2" fmla="val 50000"/>
              </a:avLst>
            </a:pr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9"/>
            <p:cNvSpPr/>
            <p:nvPr/>
          </p:nvSpPr>
          <p:spPr>
            <a:xfrm>
              <a:off x="94" y="1187756"/>
              <a:ext cx="1130406" cy="1583675"/>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9"/>
            <p:cNvSpPr txBox="1"/>
            <p:nvPr/>
          </p:nvSpPr>
          <p:spPr>
            <a:xfrm>
              <a:off x="55276" y="1242938"/>
              <a:ext cx="1020042" cy="147331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r>
                <a:rPr lang="en-US" sz="1200" b="1">
                  <a:solidFill>
                    <a:schemeClr val="lt1"/>
                  </a:solidFill>
                  <a:latin typeface="Arial"/>
                  <a:ea typeface="Arial"/>
                  <a:cs typeface="Arial"/>
                  <a:sym typeface="Arial"/>
                </a:rPr>
                <a:t>Cloud Assessment</a:t>
              </a:r>
              <a:endParaRPr sz="1200" b="1">
                <a:solidFill>
                  <a:schemeClr val="lt1"/>
                </a:solidFill>
                <a:latin typeface="Arial"/>
                <a:ea typeface="Arial"/>
                <a:cs typeface="Arial"/>
                <a:sym typeface="Arial"/>
              </a:endParaRPr>
            </a:p>
          </p:txBody>
        </p:sp>
        <p:sp>
          <p:nvSpPr>
            <p:cNvPr id="738" name="Google Shape;738;p69"/>
            <p:cNvSpPr/>
            <p:nvPr/>
          </p:nvSpPr>
          <p:spPr>
            <a:xfrm>
              <a:off x="1318901" y="1187756"/>
              <a:ext cx="1130406" cy="1583675"/>
            </a:xfrm>
            <a:prstGeom prst="roundRect">
              <a:avLst>
                <a:gd name="adj" fmla="val 16667"/>
              </a:avLst>
            </a:prstGeom>
            <a:solidFill>
              <a:srgbClr val="B18A8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9"/>
            <p:cNvSpPr txBox="1"/>
            <p:nvPr/>
          </p:nvSpPr>
          <p:spPr>
            <a:xfrm>
              <a:off x="1374083" y="1242938"/>
              <a:ext cx="1020042" cy="147331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r>
                <a:rPr lang="en-US" sz="1200" b="1">
                  <a:solidFill>
                    <a:schemeClr val="lt1"/>
                  </a:solidFill>
                  <a:latin typeface="Arial"/>
                  <a:ea typeface="Arial"/>
                  <a:cs typeface="Arial"/>
                  <a:sym typeface="Arial"/>
                </a:rPr>
                <a:t>Proof of Concept/ Value</a:t>
              </a:r>
              <a:endParaRPr sz="1200" b="1">
                <a:solidFill>
                  <a:schemeClr val="lt1"/>
                </a:solidFill>
                <a:latin typeface="Arial"/>
                <a:ea typeface="Arial"/>
                <a:cs typeface="Arial"/>
                <a:sym typeface="Arial"/>
              </a:endParaRPr>
            </a:p>
          </p:txBody>
        </p:sp>
        <p:sp>
          <p:nvSpPr>
            <p:cNvPr id="740" name="Google Shape;740;p69"/>
            <p:cNvSpPr/>
            <p:nvPr/>
          </p:nvSpPr>
          <p:spPr>
            <a:xfrm>
              <a:off x="2637709" y="1187756"/>
              <a:ext cx="1130406" cy="1583675"/>
            </a:xfrm>
            <a:prstGeom prst="roundRect">
              <a:avLst>
                <a:gd name="adj" fmla="val 16667"/>
              </a:avLst>
            </a:prstGeom>
            <a:solidFill>
              <a:srgbClr val="C06C6C"/>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9"/>
            <p:cNvSpPr txBox="1"/>
            <p:nvPr/>
          </p:nvSpPr>
          <p:spPr>
            <a:xfrm>
              <a:off x="2692891" y="1242938"/>
              <a:ext cx="1020042" cy="147331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r>
                <a:rPr lang="en-US" sz="1200" b="1">
                  <a:solidFill>
                    <a:schemeClr val="lt1"/>
                  </a:solidFill>
                  <a:latin typeface="Arial"/>
                  <a:ea typeface="Arial"/>
                  <a:cs typeface="Arial"/>
                  <a:sym typeface="Arial"/>
                </a:rPr>
                <a:t>Data Migration</a:t>
              </a:r>
              <a:endParaRPr/>
            </a:p>
          </p:txBody>
        </p:sp>
        <p:sp>
          <p:nvSpPr>
            <p:cNvPr id="742" name="Google Shape;742;p69"/>
            <p:cNvSpPr/>
            <p:nvPr/>
          </p:nvSpPr>
          <p:spPr>
            <a:xfrm>
              <a:off x="3956517" y="1187756"/>
              <a:ext cx="1130406" cy="1583675"/>
            </a:xfrm>
            <a:prstGeom prst="roundRect">
              <a:avLst>
                <a:gd name="adj" fmla="val 16667"/>
              </a:avLst>
            </a:prstGeom>
            <a:solidFill>
              <a:srgbClr val="D14A4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9"/>
            <p:cNvSpPr txBox="1"/>
            <p:nvPr/>
          </p:nvSpPr>
          <p:spPr>
            <a:xfrm>
              <a:off x="4011699" y="1242938"/>
              <a:ext cx="1020042" cy="147331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r>
                <a:rPr lang="en-US" sz="1200" b="1">
                  <a:solidFill>
                    <a:schemeClr val="lt1"/>
                  </a:solidFill>
                  <a:latin typeface="Arial"/>
                  <a:ea typeface="Arial"/>
                  <a:cs typeface="Arial"/>
                  <a:sym typeface="Arial"/>
                </a:rPr>
                <a:t>App Migration</a:t>
              </a:r>
              <a:endParaRPr/>
            </a:p>
          </p:txBody>
        </p:sp>
        <p:sp>
          <p:nvSpPr>
            <p:cNvPr id="744" name="Google Shape;744;p69"/>
            <p:cNvSpPr/>
            <p:nvPr/>
          </p:nvSpPr>
          <p:spPr>
            <a:xfrm>
              <a:off x="5275324" y="1187756"/>
              <a:ext cx="1130406" cy="1583675"/>
            </a:xfrm>
            <a:prstGeom prst="roundRect">
              <a:avLst>
                <a:gd name="adj" fmla="val 16667"/>
              </a:avLst>
            </a:prstGeom>
            <a:solidFill>
              <a:srgbClr val="E72527"/>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9"/>
            <p:cNvSpPr txBox="1"/>
            <p:nvPr/>
          </p:nvSpPr>
          <p:spPr>
            <a:xfrm>
              <a:off x="5330506" y="1242938"/>
              <a:ext cx="1020042" cy="147331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r>
                <a:rPr lang="en-US" sz="1200" b="1">
                  <a:solidFill>
                    <a:schemeClr val="lt1"/>
                  </a:solidFill>
                  <a:latin typeface="Arial"/>
                  <a:ea typeface="Arial"/>
                  <a:cs typeface="Arial"/>
                  <a:sym typeface="Arial"/>
                </a:rPr>
                <a:t>Cloud Usage</a:t>
              </a:r>
              <a:endParaRPr/>
            </a:p>
          </p:txBody>
        </p:sp>
        <p:sp>
          <p:nvSpPr>
            <p:cNvPr id="746" name="Google Shape;746;p69"/>
            <p:cNvSpPr/>
            <p:nvPr/>
          </p:nvSpPr>
          <p:spPr>
            <a:xfrm>
              <a:off x="6594132" y="1187756"/>
              <a:ext cx="1130406" cy="1583675"/>
            </a:xfrm>
            <a:prstGeom prst="roundRect">
              <a:avLst>
                <a:gd name="adj" fmla="val 16667"/>
              </a:avLst>
            </a:prstGeom>
            <a:solidFill>
              <a:srgbClr val="FE000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9"/>
            <p:cNvSpPr txBox="1"/>
            <p:nvPr/>
          </p:nvSpPr>
          <p:spPr>
            <a:xfrm>
              <a:off x="6649314" y="1242938"/>
              <a:ext cx="1020042" cy="147331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r>
                <a:rPr lang="en-US" sz="1200" b="1">
                  <a:solidFill>
                    <a:schemeClr val="lt1"/>
                  </a:solidFill>
                  <a:latin typeface="Arial"/>
                  <a:ea typeface="Arial"/>
                  <a:cs typeface="Arial"/>
                  <a:sym typeface="Arial"/>
                </a:rPr>
                <a:t>Optimization</a:t>
              </a:r>
              <a:endParaRPr sz="1200" b="1">
                <a:solidFill>
                  <a:schemeClr val="lt1"/>
                </a:solidFill>
                <a:latin typeface="Arial"/>
                <a:ea typeface="Arial"/>
                <a:cs typeface="Arial"/>
                <a:sym typeface="Arial"/>
              </a:endParaRPr>
            </a:p>
          </p:txBody>
        </p:sp>
      </p:gr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70"/>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800"/>
              <a:buNone/>
            </a:pPr>
            <a:r>
              <a:rPr lang="en-US"/>
              <a:t>Cloud Operations</a:t>
            </a:r>
            <a:endParaRPr/>
          </a:p>
        </p:txBody>
      </p:sp>
      <p:sp>
        <p:nvSpPr>
          <p:cNvPr id="753" name="Google Shape;753;p70"/>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D8D8D8"/>
              </a:buClr>
              <a:buSzPts val="1900"/>
              <a:buNone/>
            </a:pPr>
            <a:r>
              <a:rPr lang="en-US" b="1">
                <a:solidFill>
                  <a:srgbClr val="D8D8D8"/>
                </a:solidFill>
              </a:rPr>
              <a:t>Module 05</a:t>
            </a:r>
            <a:endParaRPr b="1">
              <a:solidFill>
                <a:srgbClr val="D8D8D8"/>
              </a:solidFil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7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Management</a:t>
            </a:r>
            <a:endParaRPr/>
          </a:p>
        </p:txBody>
      </p:sp>
      <p:sp>
        <p:nvSpPr>
          <p:cNvPr id="759" name="Google Shape;759;p71"/>
          <p:cNvSpPr/>
          <p:nvPr/>
        </p:nvSpPr>
        <p:spPr>
          <a:xfrm>
            <a:off x="652355" y="949484"/>
            <a:ext cx="4396168" cy="424731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Be it a structured data or an unstructured one, protecting and managing it is the most important task in cloud</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Data in the cloud can be managed using three approaches:</a:t>
            </a:r>
            <a:endParaRPr sz="1600">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Replication: Data availability</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Locality: Location or proximity</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Backup: Disaster recovery</a:t>
            </a:r>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pic>
        <p:nvPicPr>
          <p:cNvPr id="760" name="Google Shape;760;p71"/>
          <p:cNvPicPr preferRelativeResize="0"/>
          <p:nvPr/>
        </p:nvPicPr>
        <p:blipFill rotWithShape="1">
          <a:blip r:embed="rId3">
            <a:alphaModFix/>
          </a:blip>
          <a:srcRect l="10474" t="8639" r="7790" b="13990"/>
          <a:stretch/>
        </p:blipFill>
        <p:spPr>
          <a:xfrm>
            <a:off x="5234145" y="859331"/>
            <a:ext cx="4675030" cy="4779434"/>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7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Data Management: Replication</a:t>
            </a:r>
            <a:endParaRPr sz="2700"/>
          </a:p>
        </p:txBody>
      </p:sp>
      <p:sp>
        <p:nvSpPr>
          <p:cNvPr id="766" name="Google Shape;766;p72"/>
          <p:cNvSpPr/>
          <p:nvPr/>
        </p:nvSpPr>
        <p:spPr>
          <a:xfrm>
            <a:off x="597561" y="949484"/>
            <a:ext cx="8723857" cy="477053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Replication provides data redundancy by creating replicas of data </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That is, a copy of data is stored in another location so that if one storage location fails, the other location can immediately pick up without the troubling the end user</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This whole process is done by the CSP by default and there won’t be any additional costs for this typically</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Note that Replication is a recovery option only for loss of infrastructure but not for data deletion</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Replication can be done in two ways:</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Synchronous</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Asynchronous</a:t>
            </a:r>
            <a:endParaRPr sz="1600" b="0" i="0" u="none" strike="noStrike" cap="none">
              <a:solidFill>
                <a:schemeClr val="dk1"/>
              </a:solidFill>
              <a:latin typeface="Calibri"/>
              <a:ea typeface="Calibri"/>
              <a:cs typeface="Calibri"/>
              <a:sym typeface="Calibri"/>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7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Management: Locality</a:t>
            </a:r>
            <a:endParaRPr/>
          </a:p>
        </p:txBody>
      </p:sp>
      <p:sp>
        <p:nvSpPr>
          <p:cNvPr id="772" name="Google Shape;772;p73"/>
          <p:cNvSpPr/>
          <p:nvPr/>
        </p:nvSpPr>
        <p:spPr>
          <a:xfrm>
            <a:off x="597561" y="949484"/>
            <a:ext cx="8723857" cy="172354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Locality is the location at which the data is stored in the cloud infrastructure</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This location matters as it impacts the data availability to the users; Meaning - how quickly users can access the data from the cloud</a:t>
            </a:r>
            <a:endParaRPr/>
          </a:p>
          <a:p>
            <a:pPr marL="0" marR="0" lvl="0" indent="0" algn="l" rtl="0">
              <a:lnSpc>
                <a:spcPct val="150000"/>
              </a:lnSpc>
              <a:spcBef>
                <a:spcPts val="600"/>
              </a:spcBef>
              <a:spcAft>
                <a:spcPts val="0"/>
              </a:spcAft>
              <a:buNone/>
            </a:pPr>
            <a:endParaRPr sz="1600">
              <a:solidFill>
                <a:schemeClr val="dk1"/>
              </a:solidFill>
              <a:latin typeface="Calibri"/>
              <a:ea typeface="Calibri"/>
              <a:cs typeface="Calibri"/>
              <a:sym typeface="Calibri"/>
            </a:endParaRPr>
          </a:p>
        </p:txBody>
      </p:sp>
      <p:pic>
        <p:nvPicPr>
          <p:cNvPr id="773" name="Google Shape;773;p73"/>
          <p:cNvPicPr preferRelativeResize="0"/>
          <p:nvPr/>
        </p:nvPicPr>
        <p:blipFill rotWithShape="1">
          <a:blip r:embed="rId3">
            <a:alphaModFix/>
          </a:blip>
          <a:srcRect/>
          <a:stretch/>
        </p:blipFill>
        <p:spPr>
          <a:xfrm>
            <a:off x="3462847" y="2763186"/>
            <a:ext cx="2281130" cy="253459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A957B5-7E04-413C-BBA3-1906B027CFC1}"/>
              </a:ext>
            </a:extLst>
          </p:cNvPr>
          <p:cNvSpPr>
            <a:spLocks noGrp="1"/>
          </p:cNvSpPr>
          <p:nvPr>
            <p:ph type="body" sz="quarter" idx="10"/>
          </p:nvPr>
        </p:nvSpPr>
        <p:spPr/>
        <p:txBody>
          <a:bodyPr/>
          <a:lstStyle/>
          <a:p>
            <a:endParaRPr lang="en-PH"/>
          </a:p>
        </p:txBody>
      </p:sp>
      <p:pic>
        <p:nvPicPr>
          <p:cNvPr id="2050" name="Picture 2" descr="The Idea and Practice of Smart Cities in India - MyGov Blogs">
            <a:extLst>
              <a:ext uri="{FF2B5EF4-FFF2-40B4-BE49-F238E27FC236}">
                <a16:creationId xmlns:a16="http://schemas.microsoft.com/office/drawing/2014/main" id="{989AF405-B288-4C11-88E4-F844B9043717}"/>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1754187" y="1165225"/>
            <a:ext cx="6400800" cy="452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05630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7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Management: Backup</a:t>
            </a:r>
            <a:endParaRPr/>
          </a:p>
        </p:txBody>
      </p:sp>
      <p:sp>
        <p:nvSpPr>
          <p:cNvPr id="779" name="Google Shape;779;p74"/>
          <p:cNvSpPr/>
          <p:nvPr/>
        </p:nvSpPr>
        <p:spPr>
          <a:xfrm>
            <a:off x="597561" y="949484"/>
            <a:ext cx="8723857" cy="380104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Remember we discussed that Replication is a recovery option only for loss of infrastructure but not for data deletion?</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Here is where the Backup comes into use  - Backup protects the data from intentional/accidental deletions</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Cloud service providers offers snapshots as backups that capture all the data on a drive at a point in time and freeze it</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Snapshots also help to:</a:t>
            </a:r>
            <a:endParaRPr/>
          </a:p>
          <a:p>
            <a:pPr marL="742950" marR="0" lvl="1" indent="-285750" algn="l" rtl="0">
              <a:lnSpc>
                <a:spcPct val="15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Return a Virtual Machine (VM) to the state of the snapshot</a:t>
            </a:r>
            <a:endParaRPr sz="14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Create a VM copy of the original server</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7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Availability</a:t>
            </a:r>
            <a:endParaRPr sz="2700"/>
          </a:p>
        </p:txBody>
      </p:sp>
      <p:sp>
        <p:nvSpPr>
          <p:cNvPr id="785" name="Google Shape;785;p75"/>
          <p:cNvSpPr/>
          <p:nvPr/>
        </p:nvSpPr>
        <p:spPr>
          <a:xfrm>
            <a:off x="597561" y="949484"/>
            <a:ext cx="8723857" cy="395492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Cloud providers offer continues availability of their services by building multiple data centers called as Regions</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Top CSPs have regions (data centers) all over the globe</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Key Terminologies :</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Zones</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Regions</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Geo-redundancy</a:t>
            </a:r>
            <a:endParaRPr sz="1600" b="0" i="0" u="none" strike="noStrike" cap="none">
              <a:solidFill>
                <a:schemeClr val="dk1"/>
              </a:solidFill>
              <a:latin typeface="Calibri"/>
              <a:ea typeface="Calibri"/>
              <a:cs typeface="Calibri"/>
              <a:sym typeface="Calibri"/>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7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Availability: Zone</a:t>
            </a:r>
            <a:endParaRPr sz="2700"/>
          </a:p>
        </p:txBody>
      </p:sp>
      <p:sp>
        <p:nvSpPr>
          <p:cNvPr id="791" name="Google Shape;791;p76"/>
          <p:cNvSpPr/>
          <p:nvPr/>
        </p:nvSpPr>
        <p:spPr>
          <a:xfrm>
            <a:off x="597561" y="949484"/>
            <a:ext cx="8723857" cy="127727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Zone is a data center or a group of data centers that work as a single unit in order to provide uninterruptable services to the end users </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Tip: Ensure that your CSP offers a guarantee of the zone  availability services in SLA</a:t>
            </a:r>
            <a:endParaRPr sz="1600">
              <a:solidFill>
                <a:schemeClr val="dk1"/>
              </a:solidFill>
              <a:latin typeface="Calibri"/>
              <a:ea typeface="Calibri"/>
              <a:cs typeface="Calibri"/>
              <a:sym typeface="Calibri"/>
            </a:endParaRPr>
          </a:p>
        </p:txBody>
      </p:sp>
      <p:pic>
        <p:nvPicPr>
          <p:cNvPr id="792" name="Google Shape;792;p76"/>
          <p:cNvPicPr preferRelativeResize="0"/>
          <p:nvPr/>
        </p:nvPicPr>
        <p:blipFill rotWithShape="1">
          <a:blip r:embed="rId3">
            <a:alphaModFix/>
          </a:blip>
          <a:srcRect/>
          <a:stretch/>
        </p:blipFill>
        <p:spPr>
          <a:xfrm>
            <a:off x="3055558" y="3094150"/>
            <a:ext cx="3780805" cy="1967248"/>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7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Availability: </a:t>
            </a:r>
            <a:r>
              <a:rPr lang="en-US"/>
              <a:t>Regions</a:t>
            </a:r>
            <a:endParaRPr sz="2700"/>
          </a:p>
        </p:txBody>
      </p:sp>
      <p:sp>
        <p:nvSpPr>
          <p:cNvPr id="798" name="Google Shape;798;p77"/>
          <p:cNvSpPr/>
          <p:nvPr/>
        </p:nvSpPr>
        <p:spPr>
          <a:xfrm>
            <a:off x="597561" y="1017724"/>
            <a:ext cx="8723857" cy="90794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Group of zones becomes a region</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Example: List of the public regions offered in North America from AWS and Azure for reference –</a:t>
            </a:r>
            <a:endParaRPr/>
          </a:p>
        </p:txBody>
      </p:sp>
      <p:grpSp>
        <p:nvGrpSpPr>
          <p:cNvPr id="799" name="Google Shape;799;p77"/>
          <p:cNvGrpSpPr/>
          <p:nvPr/>
        </p:nvGrpSpPr>
        <p:grpSpPr>
          <a:xfrm>
            <a:off x="1326694" y="2390516"/>
            <a:ext cx="6600694" cy="3496334"/>
            <a:chOff x="1326694" y="2390516"/>
            <a:chExt cx="6600694" cy="3496334"/>
          </a:xfrm>
        </p:grpSpPr>
        <p:sp>
          <p:nvSpPr>
            <p:cNvPr id="800" name="Google Shape;800;p77"/>
            <p:cNvSpPr/>
            <p:nvPr/>
          </p:nvSpPr>
          <p:spPr>
            <a:xfrm>
              <a:off x="1326694" y="2456857"/>
              <a:ext cx="2931377" cy="2188211"/>
            </a:xfrm>
            <a:custGeom>
              <a:avLst/>
              <a:gdLst/>
              <a:ahLst/>
              <a:cxnLst/>
              <a:rect l="l" t="t" r="r" b="b"/>
              <a:pathLst>
                <a:path w="2931377" h="2188211" extrusionOk="0">
                  <a:moveTo>
                    <a:pt x="175057" y="0"/>
                  </a:moveTo>
                  <a:lnTo>
                    <a:pt x="2756320" y="0"/>
                  </a:lnTo>
                  <a:cubicBezTo>
                    <a:pt x="2853001" y="0"/>
                    <a:pt x="2931377" y="78376"/>
                    <a:pt x="2931377" y="175057"/>
                  </a:cubicBezTo>
                  <a:lnTo>
                    <a:pt x="2931377" y="2188211"/>
                  </a:lnTo>
                  <a:lnTo>
                    <a:pt x="2931377" y="2188211"/>
                  </a:lnTo>
                  <a:lnTo>
                    <a:pt x="0" y="2188211"/>
                  </a:lnTo>
                  <a:lnTo>
                    <a:pt x="0" y="2188211"/>
                  </a:lnTo>
                  <a:lnTo>
                    <a:pt x="0" y="175057"/>
                  </a:lnTo>
                  <a:cubicBezTo>
                    <a:pt x="0" y="78376"/>
                    <a:pt x="78376" y="0"/>
                    <a:pt x="175057" y="0"/>
                  </a:cubicBezTo>
                  <a:close/>
                </a:path>
              </a:pathLst>
            </a:cu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67775" tIns="100800" rIns="67775" bIns="16500" anchor="t" anchorCtr="0">
              <a:noAutofit/>
            </a:bodyPr>
            <a:lstStyle/>
            <a:p>
              <a:pPr marL="114300" marR="0" lvl="1" indent="-114300" algn="l" rtl="0">
                <a:lnSpc>
                  <a:spcPct val="90000"/>
                </a:lnSpc>
                <a:spcBef>
                  <a:spcPts val="0"/>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US East (N. Virginia)</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US East (Ohio)</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US West (N. California)</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US West (Oregon)</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Canada (Central)</a:t>
              </a:r>
              <a:endParaRPr sz="1300" b="0" i="0" u="none" strike="noStrike" cap="none">
                <a:solidFill>
                  <a:schemeClr val="dk1"/>
                </a:solidFill>
                <a:latin typeface="Calibri"/>
                <a:ea typeface="Calibri"/>
                <a:cs typeface="Calibri"/>
                <a:sym typeface="Calibri"/>
              </a:endParaRPr>
            </a:p>
          </p:txBody>
        </p:sp>
        <p:sp>
          <p:nvSpPr>
            <p:cNvPr id="801" name="Google Shape;801;p77"/>
            <p:cNvSpPr/>
            <p:nvPr/>
          </p:nvSpPr>
          <p:spPr>
            <a:xfrm>
              <a:off x="1326694" y="4726958"/>
              <a:ext cx="2931377" cy="940930"/>
            </a:xfrm>
            <a:custGeom>
              <a:avLst/>
              <a:gdLst/>
              <a:ahLst/>
              <a:cxnLst/>
              <a:rect l="l" t="t" r="r" b="b"/>
              <a:pathLst>
                <a:path w="2931377" h="940930" extrusionOk="0">
                  <a:moveTo>
                    <a:pt x="0" y="0"/>
                  </a:moveTo>
                  <a:lnTo>
                    <a:pt x="2931377" y="0"/>
                  </a:lnTo>
                  <a:lnTo>
                    <a:pt x="2931377" y="940930"/>
                  </a:lnTo>
                  <a:lnTo>
                    <a:pt x="0" y="940930"/>
                  </a:lnTo>
                  <a:lnTo>
                    <a:pt x="0" y="0"/>
                  </a:lnTo>
                  <a:close/>
                </a:path>
              </a:pathLst>
            </a:custGeom>
            <a:solidFill>
              <a:srgbClr val="599BD5"/>
            </a:solidFill>
            <a:ln w="12700" cap="flat" cmpd="sng">
              <a:solidFill>
                <a:srgbClr val="599BD5"/>
              </a:solidFill>
              <a:prstDash val="solid"/>
              <a:miter lim="800000"/>
              <a:headEnd type="none" w="sm" len="sm"/>
              <a:tailEnd type="none" w="sm" len="sm"/>
            </a:ln>
          </p:spPr>
          <p:txBody>
            <a:bodyPr spcFirstLastPara="1" wrap="square" lIns="91425" tIns="0" rIns="897500" bIns="0" anchor="ctr" anchorCtr="0">
              <a:noAutofit/>
            </a:bodyPr>
            <a:lstStyle/>
            <a:p>
              <a:pPr marL="0" marR="0" lvl="0" indent="0" algn="l" rtl="0">
                <a:lnSpc>
                  <a:spcPct val="90000"/>
                </a:lnSpc>
                <a:spcBef>
                  <a:spcPts val="0"/>
                </a:spcBef>
                <a:spcAft>
                  <a:spcPts val="0"/>
                </a:spcAft>
                <a:buNone/>
              </a:pPr>
              <a:endParaRPr sz="2400">
                <a:solidFill>
                  <a:schemeClr val="lt1"/>
                </a:solidFill>
                <a:latin typeface="Calibri"/>
                <a:ea typeface="Calibri"/>
                <a:cs typeface="Calibri"/>
                <a:sym typeface="Calibri"/>
              </a:endParaRPr>
            </a:p>
          </p:txBody>
        </p:sp>
        <p:sp>
          <p:nvSpPr>
            <p:cNvPr id="802" name="Google Shape;802;p77"/>
            <p:cNvSpPr/>
            <p:nvPr/>
          </p:nvSpPr>
          <p:spPr>
            <a:xfrm>
              <a:off x="3473968" y="4794527"/>
              <a:ext cx="1025982" cy="1025982"/>
            </a:xfrm>
            <a:prstGeom prst="ellipse">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7"/>
            <p:cNvSpPr/>
            <p:nvPr/>
          </p:nvSpPr>
          <p:spPr>
            <a:xfrm>
              <a:off x="4754131" y="2390516"/>
              <a:ext cx="2931377" cy="2453576"/>
            </a:xfrm>
            <a:custGeom>
              <a:avLst/>
              <a:gdLst/>
              <a:ahLst/>
              <a:cxnLst/>
              <a:rect l="l" t="t" r="r" b="b"/>
              <a:pathLst>
                <a:path w="2931377" h="2453576" extrusionOk="0">
                  <a:moveTo>
                    <a:pt x="196286" y="0"/>
                  </a:moveTo>
                  <a:lnTo>
                    <a:pt x="2735091" y="0"/>
                  </a:lnTo>
                  <a:cubicBezTo>
                    <a:pt x="2843497" y="0"/>
                    <a:pt x="2931377" y="87880"/>
                    <a:pt x="2931377" y="196286"/>
                  </a:cubicBezTo>
                  <a:lnTo>
                    <a:pt x="2931377" y="2453576"/>
                  </a:lnTo>
                  <a:lnTo>
                    <a:pt x="2931377" y="2453576"/>
                  </a:lnTo>
                  <a:lnTo>
                    <a:pt x="0" y="2453576"/>
                  </a:lnTo>
                  <a:lnTo>
                    <a:pt x="0" y="2453576"/>
                  </a:lnTo>
                  <a:lnTo>
                    <a:pt x="0" y="196286"/>
                  </a:lnTo>
                  <a:cubicBezTo>
                    <a:pt x="0" y="87880"/>
                    <a:pt x="87880" y="0"/>
                    <a:pt x="196286" y="0"/>
                  </a:cubicBezTo>
                  <a:close/>
                </a:path>
              </a:pathLst>
            </a:cu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74000" tIns="107000" rIns="74000" bIns="16500" anchor="t" anchorCtr="0">
              <a:noAutofit/>
            </a:bodyPr>
            <a:lstStyle/>
            <a:p>
              <a:pPr marL="114300" marR="0" lvl="1" indent="-114300" algn="l" rtl="0">
                <a:lnSpc>
                  <a:spcPct val="90000"/>
                </a:lnSpc>
                <a:spcBef>
                  <a:spcPts val="0"/>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East US (Virginia)</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East US 2 (Virginia)</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West US (California)</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West US 2 (Washington)</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Canada Central (Toronto)</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Central US (Iowa)</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North Central US (Illinois)</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South Central US (Texas)</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West Central US (Wyoming)</a:t>
              </a:r>
              <a:endParaRPr sz="13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95"/>
                </a:spcBef>
                <a:spcAft>
                  <a:spcPts val="0"/>
                </a:spcAft>
                <a:buClr>
                  <a:schemeClr val="dk1"/>
                </a:buClr>
                <a:buSzPts val="1300"/>
                <a:buFont typeface="Calibri"/>
                <a:buChar char="•"/>
              </a:pPr>
              <a:r>
                <a:rPr lang="en-US" sz="1300" b="0" i="0" u="none" strike="noStrike" cap="none">
                  <a:solidFill>
                    <a:schemeClr val="dk1"/>
                  </a:solidFill>
                  <a:latin typeface="Calibri"/>
                  <a:ea typeface="Calibri"/>
                  <a:cs typeface="Calibri"/>
                  <a:sym typeface="Calibri"/>
                </a:rPr>
                <a:t>Canada East (Quebec City)</a:t>
              </a:r>
              <a:endParaRPr sz="1300" b="0" i="0" u="none" strike="noStrike" cap="none">
                <a:solidFill>
                  <a:schemeClr val="dk1"/>
                </a:solidFill>
                <a:latin typeface="Calibri"/>
                <a:ea typeface="Calibri"/>
                <a:cs typeface="Calibri"/>
                <a:sym typeface="Calibri"/>
              </a:endParaRPr>
            </a:p>
          </p:txBody>
        </p:sp>
        <p:sp>
          <p:nvSpPr>
            <p:cNvPr id="804" name="Google Shape;804;p77"/>
            <p:cNvSpPr/>
            <p:nvPr/>
          </p:nvSpPr>
          <p:spPr>
            <a:xfrm>
              <a:off x="4754131" y="4711410"/>
              <a:ext cx="2931377" cy="940930"/>
            </a:xfrm>
            <a:custGeom>
              <a:avLst/>
              <a:gdLst/>
              <a:ahLst/>
              <a:cxnLst/>
              <a:rect l="l" t="t" r="r" b="b"/>
              <a:pathLst>
                <a:path w="2931377" h="940930" extrusionOk="0">
                  <a:moveTo>
                    <a:pt x="0" y="0"/>
                  </a:moveTo>
                  <a:lnTo>
                    <a:pt x="2931377" y="0"/>
                  </a:lnTo>
                  <a:lnTo>
                    <a:pt x="2931377" y="940930"/>
                  </a:lnTo>
                  <a:lnTo>
                    <a:pt x="0" y="940930"/>
                  </a:lnTo>
                  <a:lnTo>
                    <a:pt x="0" y="0"/>
                  </a:lnTo>
                  <a:close/>
                </a:path>
              </a:pathLst>
            </a:custGeom>
            <a:solidFill>
              <a:srgbClr val="599BD5"/>
            </a:solidFill>
            <a:ln w="12700" cap="flat" cmpd="sng">
              <a:solidFill>
                <a:srgbClr val="599BD5"/>
              </a:solidFill>
              <a:prstDash val="solid"/>
              <a:miter lim="800000"/>
              <a:headEnd type="none" w="sm" len="sm"/>
              <a:tailEnd type="none" w="sm" len="sm"/>
            </a:ln>
          </p:spPr>
          <p:txBody>
            <a:bodyPr spcFirstLastPara="1" wrap="square" lIns="91425" tIns="0" rIns="897500" bIns="0" anchor="ctr" anchorCtr="0">
              <a:noAutofit/>
            </a:bodyPr>
            <a:lstStyle/>
            <a:p>
              <a:pPr marL="0" marR="0" lvl="0" indent="0" algn="l" rtl="0">
                <a:lnSpc>
                  <a:spcPct val="90000"/>
                </a:lnSpc>
                <a:spcBef>
                  <a:spcPts val="0"/>
                </a:spcBef>
                <a:spcAft>
                  <a:spcPts val="0"/>
                </a:spcAft>
                <a:buNone/>
              </a:pPr>
              <a:endParaRPr sz="2400">
                <a:solidFill>
                  <a:schemeClr val="lt1"/>
                </a:solidFill>
                <a:latin typeface="Calibri"/>
                <a:ea typeface="Calibri"/>
                <a:cs typeface="Calibri"/>
                <a:sym typeface="Calibri"/>
              </a:endParaRPr>
            </a:p>
          </p:txBody>
        </p:sp>
        <p:sp>
          <p:nvSpPr>
            <p:cNvPr id="805" name="Google Shape;805;p77"/>
            <p:cNvSpPr/>
            <p:nvPr/>
          </p:nvSpPr>
          <p:spPr>
            <a:xfrm>
              <a:off x="6901406" y="4860868"/>
              <a:ext cx="1025982" cy="1025982"/>
            </a:xfrm>
            <a:prstGeom prst="ellipse">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 name="Google Shape;806;p77"/>
          <p:cNvSpPr/>
          <p:nvPr/>
        </p:nvSpPr>
        <p:spPr>
          <a:xfrm>
            <a:off x="3693136" y="5136702"/>
            <a:ext cx="632930"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800" b="1">
                <a:solidFill>
                  <a:schemeClr val="dk1"/>
                </a:solidFill>
                <a:latin typeface="Calibri"/>
                <a:ea typeface="Calibri"/>
                <a:cs typeface="Calibri"/>
                <a:sym typeface="Calibri"/>
              </a:rPr>
              <a:t>AWS</a:t>
            </a:r>
            <a:endParaRPr sz="1800" b="1">
              <a:solidFill>
                <a:schemeClr val="dk1"/>
              </a:solidFill>
              <a:latin typeface="Calibri"/>
              <a:ea typeface="Calibri"/>
              <a:cs typeface="Calibri"/>
              <a:sym typeface="Calibri"/>
            </a:endParaRPr>
          </a:p>
        </p:txBody>
      </p:sp>
      <p:sp>
        <p:nvSpPr>
          <p:cNvPr id="807" name="Google Shape;807;p77"/>
          <p:cNvSpPr/>
          <p:nvPr/>
        </p:nvSpPr>
        <p:spPr>
          <a:xfrm>
            <a:off x="7084134" y="5136702"/>
            <a:ext cx="732380" cy="3416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800" b="1">
                <a:solidFill>
                  <a:schemeClr val="dk1"/>
                </a:solidFill>
                <a:latin typeface="Calibri"/>
                <a:ea typeface="Calibri"/>
                <a:cs typeface="Calibri"/>
                <a:sym typeface="Calibri"/>
              </a:rPr>
              <a:t>Azure</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7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Availability: </a:t>
            </a:r>
            <a:r>
              <a:rPr lang="en-US"/>
              <a:t>Geo-Redundancy</a:t>
            </a:r>
            <a:endParaRPr/>
          </a:p>
        </p:txBody>
      </p:sp>
      <p:sp>
        <p:nvSpPr>
          <p:cNvPr id="813" name="Google Shape;813;p78"/>
          <p:cNvSpPr/>
          <p:nvPr/>
        </p:nvSpPr>
        <p:spPr>
          <a:xfrm>
            <a:off x="597561" y="1017724"/>
            <a:ext cx="8723857" cy="253171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Geo-redundancy offers cross-region availability by replicating services between regions </a:t>
            </a:r>
            <a:endParaRPr/>
          </a:p>
          <a:p>
            <a:pPr marL="285750" marR="0" lvl="0" indent="-285750" algn="l" rtl="0">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Content Delivery Network (CDN) implements Geo-redundancy by compromising and replicating specialized servers maintained by the CSP</a:t>
            </a:r>
            <a:endParaRPr/>
          </a:p>
          <a:p>
            <a:pPr marL="285750" marR="0" lvl="0" indent="-285750" algn="l" rtl="0">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These specialized servers are referred as edge locations</a:t>
            </a:r>
            <a:endParaRPr/>
          </a:p>
          <a:p>
            <a:pPr marL="285750" marR="0" lvl="0" indent="-285750" algn="l" rtl="0">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 edge locations will cache a copy of content and serve it locally from their locations</a:t>
            </a:r>
            <a:endParaRPr/>
          </a:p>
          <a:p>
            <a:pPr marL="285750" marR="0" lvl="0" indent="-285750" algn="l" rtl="0">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Whenever the content in cloud is updated , the edge location will make a callback to the source and retrieve up-to-date content</a:t>
            </a:r>
            <a:endParaRPr sz="1600">
              <a:solidFill>
                <a:schemeClr val="dk1"/>
              </a:solidFill>
              <a:latin typeface="Calibri"/>
              <a:ea typeface="Calibri"/>
              <a:cs typeface="Calibri"/>
              <a:sym typeface="Calibri"/>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pic>
        <p:nvPicPr>
          <p:cNvPr id="814" name="Google Shape;814;p78"/>
          <p:cNvPicPr preferRelativeResize="0"/>
          <p:nvPr/>
        </p:nvPicPr>
        <p:blipFill rotWithShape="1">
          <a:blip r:embed="rId3">
            <a:alphaModFix/>
          </a:blip>
          <a:srcRect/>
          <a:stretch/>
        </p:blipFill>
        <p:spPr>
          <a:xfrm>
            <a:off x="2070731" y="3344727"/>
            <a:ext cx="5616651" cy="2878651"/>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Disposable Resources</a:t>
            </a:r>
            <a:endParaRPr/>
          </a:p>
        </p:txBody>
      </p:sp>
      <p:sp>
        <p:nvSpPr>
          <p:cNvPr id="820" name="Google Shape;820;p79"/>
          <p:cNvSpPr/>
          <p:nvPr/>
        </p:nvSpPr>
        <p:spPr>
          <a:xfrm>
            <a:off x="597561" y="1017724"/>
            <a:ext cx="8723857" cy="131600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Virtual/temporary resources in the cloud are referred as Disposable resources</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 concept of Disposable resources increased the use of immutable infrastructure</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Examples of disposable resources include: Compute, storage, and network resources</a:t>
            </a:r>
            <a:endParaRPr/>
          </a:p>
        </p:txBody>
      </p:sp>
      <p:pic>
        <p:nvPicPr>
          <p:cNvPr id="821" name="Google Shape;821;p79"/>
          <p:cNvPicPr preferRelativeResize="0"/>
          <p:nvPr/>
        </p:nvPicPr>
        <p:blipFill rotWithShape="1">
          <a:blip r:embed="rId3">
            <a:alphaModFix/>
          </a:blip>
          <a:srcRect/>
          <a:stretch/>
        </p:blipFill>
        <p:spPr>
          <a:xfrm>
            <a:off x="2735330" y="2749068"/>
            <a:ext cx="4154867" cy="3044847"/>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8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Monitoring and Visibility</a:t>
            </a:r>
            <a:endParaRPr/>
          </a:p>
        </p:txBody>
      </p:sp>
      <p:sp>
        <p:nvSpPr>
          <p:cNvPr id="827" name="Google Shape;827;p80"/>
          <p:cNvSpPr/>
          <p:nvPr/>
        </p:nvSpPr>
        <p:spPr>
          <a:xfrm>
            <a:off x="597561" y="1017724"/>
            <a:ext cx="8723857" cy="184665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CSPs use the following techniques to monitor the cloud deployments automatically</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Alerts – Triggering notifications on billing, compute, storage, and networking activities</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Logging - Recording events or actions that have occurred against an asset</a:t>
            </a:r>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pic>
        <p:nvPicPr>
          <p:cNvPr id="828" name="Google Shape;828;p80"/>
          <p:cNvPicPr preferRelativeResize="0"/>
          <p:nvPr/>
        </p:nvPicPr>
        <p:blipFill rotWithShape="1">
          <a:blip r:embed="rId3">
            <a:alphaModFix/>
          </a:blip>
          <a:srcRect/>
          <a:stretch/>
        </p:blipFill>
        <p:spPr>
          <a:xfrm>
            <a:off x="1584102" y="2864383"/>
            <a:ext cx="6439436" cy="290669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400"/>
              <a:buNone/>
            </a:pPr>
            <a:r>
              <a:rPr lang="en-US" sz="2400"/>
              <a:t>Autoscaling</a:t>
            </a:r>
            <a:endParaRPr sz="2700"/>
          </a:p>
        </p:txBody>
      </p:sp>
      <p:grpSp>
        <p:nvGrpSpPr>
          <p:cNvPr id="834" name="Google Shape;834;p81"/>
          <p:cNvGrpSpPr/>
          <p:nvPr/>
        </p:nvGrpSpPr>
        <p:grpSpPr>
          <a:xfrm>
            <a:off x="560174" y="1239840"/>
            <a:ext cx="7901241" cy="4404078"/>
            <a:chOff x="1088213" y="1149687"/>
            <a:chExt cx="7901241" cy="4404078"/>
          </a:xfrm>
        </p:grpSpPr>
        <p:sp>
          <p:nvSpPr>
            <p:cNvPr id="835" name="Google Shape;835;p81"/>
            <p:cNvSpPr/>
            <p:nvPr/>
          </p:nvSpPr>
          <p:spPr>
            <a:xfrm>
              <a:off x="1088213" y="1149687"/>
              <a:ext cx="4404078" cy="4404078"/>
            </a:xfrm>
            <a:prstGeom prst="triangle">
              <a:avLst>
                <a:gd name="adj" fmla="val 5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81"/>
            <p:cNvSpPr/>
            <p:nvPr/>
          </p:nvSpPr>
          <p:spPr>
            <a:xfrm>
              <a:off x="3290251" y="1592460"/>
              <a:ext cx="5699203" cy="1042527"/>
            </a:xfrm>
            <a:custGeom>
              <a:avLst/>
              <a:gdLst/>
              <a:ahLst/>
              <a:cxnLst/>
              <a:rect l="l" t="t" r="r" b="b"/>
              <a:pathLst>
                <a:path w="2862650" h="1042527" extrusionOk="0">
                  <a:moveTo>
                    <a:pt x="0" y="173758"/>
                  </a:moveTo>
                  <a:cubicBezTo>
                    <a:pt x="0" y="77794"/>
                    <a:pt x="77794" y="0"/>
                    <a:pt x="173758" y="0"/>
                  </a:cubicBezTo>
                  <a:lnTo>
                    <a:pt x="2688892" y="0"/>
                  </a:lnTo>
                  <a:cubicBezTo>
                    <a:pt x="2784856" y="0"/>
                    <a:pt x="2862650" y="77794"/>
                    <a:pt x="2862650" y="173758"/>
                  </a:cubicBezTo>
                  <a:lnTo>
                    <a:pt x="2862650" y="868769"/>
                  </a:lnTo>
                  <a:cubicBezTo>
                    <a:pt x="2862650" y="964733"/>
                    <a:pt x="2784856" y="1042527"/>
                    <a:pt x="2688892" y="1042527"/>
                  </a:cubicBezTo>
                  <a:lnTo>
                    <a:pt x="173758" y="1042527"/>
                  </a:lnTo>
                  <a:cubicBezTo>
                    <a:pt x="77794" y="1042527"/>
                    <a:pt x="0" y="964733"/>
                    <a:pt x="0" y="868769"/>
                  </a:cubicBezTo>
                  <a:lnTo>
                    <a:pt x="0" y="173758"/>
                  </a:lnTo>
                  <a:close/>
                </a:path>
              </a:pathLst>
            </a:cu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6600" tIns="96600" rIns="96600" bIns="96600" anchor="ctr" anchorCtr="0">
              <a:no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Autoscaling is used for sizing resources in the cloud, that is increasing/decreasing the resources in cloud</a:t>
              </a:r>
              <a:endParaRPr sz="1400">
                <a:solidFill>
                  <a:schemeClr val="dk1"/>
                </a:solidFill>
                <a:latin typeface="Calibri"/>
                <a:ea typeface="Calibri"/>
                <a:cs typeface="Calibri"/>
                <a:sym typeface="Calibri"/>
              </a:endParaRPr>
            </a:p>
          </p:txBody>
        </p:sp>
        <p:sp>
          <p:nvSpPr>
            <p:cNvPr id="837" name="Google Shape;837;p81"/>
            <p:cNvSpPr/>
            <p:nvPr/>
          </p:nvSpPr>
          <p:spPr>
            <a:xfrm>
              <a:off x="3290251" y="2765304"/>
              <a:ext cx="5699203" cy="1042527"/>
            </a:xfrm>
            <a:custGeom>
              <a:avLst/>
              <a:gdLst/>
              <a:ahLst/>
              <a:cxnLst/>
              <a:rect l="l" t="t" r="r" b="b"/>
              <a:pathLst>
                <a:path w="2862650" h="1042527" extrusionOk="0">
                  <a:moveTo>
                    <a:pt x="0" y="173758"/>
                  </a:moveTo>
                  <a:cubicBezTo>
                    <a:pt x="0" y="77794"/>
                    <a:pt x="77794" y="0"/>
                    <a:pt x="173758" y="0"/>
                  </a:cubicBezTo>
                  <a:lnTo>
                    <a:pt x="2688892" y="0"/>
                  </a:lnTo>
                  <a:cubicBezTo>
                    <a:pt x="2784856" y="0"/>
                    <a:pt x="2862650" y="77794"/>
                    <a:pt x="2862650" y="173758"/>
                  </a:cubicBezTo>
                  <a:lnTo>
                    <a:pt x="2862650" y="868769"/>
                  </a:lnTo>
                  <a:cubicBezTo>
                    <a:pt x="2862650" y="964733"/>
                    <a:pt x="2784856" y="1042527"/>
                    <a:pt x="2688892" y="1042527"/>
                  </a:cubicBezTo>
                  <a:lnTo>
                    <a:pt x="173758" y="1042527"/>
                  </a:lnTo>
                  <a:cubicBezTo>
                    <a:pt x="77794" y="1042527"/>
                    <a:pt x="0" y="964733"/>
                    <a:pt x="0" y="868769"/>
                  </a:cubicBezTo>
                  <a:lnTo>
                    <a:pt x="0" y="173758"/>
                  </a:lnTo>
                  <a:close/>
                </a:path>
              </a:pathLst>
            </a:cu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6600" tIns="96600" rIns="96600" bIns="96600" anchor="ctr" anchorCtr="0">
              <a:no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With the help of Autoscaling, you can set the parameters of an optimal or acceptable performance and have the cloud keep your application within those parameters</a:t>
              </a:r>
              <a:endParaRPr sz="1400">
                <a:solidFill>
                  <a:schemeClr val="dk1"/>
                </a:solidFill>
                <a:latin typeface="Calibri"/>
                <a:ea typeface="Calibri"/>
                <a:cs typeface="Calibri"/>
                <a:sym typeface="Calibri"/>
              </a:endParaRPr>
            </a:p>
          </p:txBody>
        </p:sp>
        <p:sp>
          <p:nvSpPr>
            <p:cNvPr id="838" name="Google Shape;838;p81"/>
            <p:cNvSpPr/>
            <p:nvPr/>
          </p:nvSpPr>
          <p:spPr>
            <a:xfrm>
              <a:off x="3290251" y="3938147"/>
              <a:ext cx="5699203" cy="1042527"/>
            </a:xfrm>
            <a:custGeom>
              <a:avLst/>
              <a:gdLst/>
              <a:ahLst/>
              <a:cxnLst/>
              <a:rect l="l" t="t" r="r" b="b"/>
              <a:pathLst>
                <a:path w="2862650" h="1042527" extrusionOk="0">
                  <a:moveTo>
                    <a:pt x="0" y="173758"/>
                  </a:moveTo>
                  <a:cubicBezTo>
                    <a:pt x="0" y="77794"/>
                    <a:pt x="77794" y="0"/>
                    <a:pt x="173758" y="0"/>
                  </a:cubicBezTo>
                  <a:lnTo>
                    <a:pt x="2688892" y="0"/>
                  </a:lnTo>
                  <a:cubicBezTo>
                    <a:pt x="2784856" y="0"/>
                    <a:pt x="2862650" y="77794"/>
                    <a:pt x="2862650" y="173758"/>
                  </a:cubicBezTo>
                  <a:lnTo>
                    <a:pt x="2862650" y="868769"/>
                  </a:lnTo>
                  <a:cubicBezTo>
                    <a:pt x="2862650" y="964733"/>
                    <a:pt x="2784856" y="1042527"/>
                    <a:pt x="2688892" y="1042527"/>
                  </a:cubicBezTo>
                  <a:lnTo>
                    <a:pt x="173758" y="1042527"/>
                  </a:lnTo>
                  <a:cubicBezTo>
                    <a:pt x="77794" y="1042527"/>
                    <a:pt x="0" y="964733"/>
                    <a:pt x="0" y="868769"/>
                  </a:cubicBezTo>
                  <a:lnTo>
                    <a:pt x="0" y="173758"/>
                  </a:lnTo>
                  <a:close/>
                </a:path>
              </a:pathLst>
            </a:cu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6600" tIns="96600" rIns="96600" bIns="96600" anchor="ctr" anchorCtr="0">
              <a:noAutofit/>
            </a:bodyPr>
            <a:lstStyle/>
            <a:p>
              <a:pPr marL="0" marR="0" lvl="0" indent="0" algn="l" rtl="0">
                <a:lnSpc>
                  <a:spcPct val="90000"/>
                </a:lnSpc>
                <a:spcBef>
                  <a:spcPts val="0"/>
                </a:spcBef>
                <a:spcAft>
                  <a:spcPts val="0"/>
                </a:spcAft>
                <a:buNone/>
              </a:pPr>
              <a:r>
                <a:rPr lang="en-US" sz="1400">
                  <a:solidFill>
                    <a:schemeClr val="dk1"/>
                  </a:solidFill>
                  <a:latin typeface="Calibri"/>
                  <a:ea typeface="Calibri"/>
                  <a:cs typeface="Calibri"/>
                  <a:sym typeface="Calibri"/>
                </a:rPr>
                <a:t>Remember that Autoscaling tool must be monitored regularly</a:t>
              </a:r>
              <a:endParaRPr sz="1400">
                <a:solidFill>
                  <a:schemeClr val="dk1"/>
                </a:solidFill>
                <a:latin typeface="Calibri"/>
                <a:ea typeface="Calibri"/>
                <a:cs typeface="Calibri"/>
                <a:sym typeface="Calibri"/>
              </a:endParaRPr>
            </a:p>
          </p:txBody>
        </p:sp>
      </p:gr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8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Right Sizing</a:t>
            </a:r>
            <a:endParaRPr/>
          </a:p>
        </p:txBody>
      </p:sp>
      <p:sp>
        <p:nvSpPr>
          <p:cNvPr id="844" name="Google Shape;844;p82"/>
          <p:cNvSpPr/>
          <p:nvPr/>
        </p:nvSpPr>
        <p:spPr>
          <a:xfrm>
            <a:off x="597561" y="1017724"/>
            <a:ext cx="8723857" cy="487825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Although CSPs offer two sets of requirements (minimum and recommended) to the clients, they usually suggest to go for recommended to be on a safer side</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But, as a buyer it is important for you to recognize and understand what is actually required for you, rather than just going for the recommended </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Typically users think, “We have X resources on premises, so we need X resources in the cloud.”/ “we must have the same resources in the cloud because that is the way it has always been done.” – But it is not always true!</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Tips for right-sizing:</a:t>
            </a:r>
            <a:endParaRPr/>
          </a:p>
          <a:p>
            <a:pPr marL="742950" marR="0" lvl="1" indent="-285750" algn="l" rtl="0">
              <a:lnSpc>
                <a:spcPct val="15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Consider ONLY recent data</a:t>
            </a:r>
            <a:endParaRPr sz="14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Categorize your environments when right-sizing  </a:t>
            </a:r>
            <a:endParaRPr/>
          </a:p>
          <a:p>
            <a:pPr marL="1200150" marR="0" lvl="2" indent="-285750" algn="l" rtl="0">
              <a:lnSpc>
                <a:spcPct val="150000"/>
              </a:lnSpc>
              <a:spcBef>
                <a:spcPts val="600"/>
              </a:spcBef>
              <a:spcAft>
                <a:spcPts val="0"/>
              </a:spcAft>
              <a:buClr>
                <a:schemeClr val="dk1"/>
              </a:buClr>
              <a:buSzPts val="1200"/>
              <a:buFont typeface="Arial"/>
              <a:buChar char="•"/>
            </a:pPr>
            <a:r>
              <a:rPr lang="en-US" sz="1200" b="0" i="0" u="none" strike="noStrike" cap="none">
                <a:solidFill>
                  <a:schemeClr val="dk1"/>
                </a:solidFill>
                <a:latin typeface="Calibri"/>
                <a:ea typeface="Calibri"/>
                <a:cs typeface="Calibri"/>
                <a:sym typeface="Calibri"/>
              </a:rPr>
              <a:t>Example: Development, testing, and production will have different requirements and give different metrics</a:t>
            </a:r>
            <a:endParaRPr sz="14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Consider time periods that are large enough</a:t>
            </a:r>
            <a:endParaRPr sz="1400" b="0" i="0" u="none" strike="noStrike" cap="non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p8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DevOps in Cloud Environments</a:t>
            </a:r>
            <a:endParaRPr/>
          </a:p>
        </p:txBody>
      </p:sp>
      <p:sp>
        <p:nvSpPr>
          <p:cNvPr id="850" name="Google Shape;850;p83"/>
          <p:cNvSpPr/>
          <p:nvPr/>
        </p:nvSpPr>
        <p:spPr>
          <a:xfrm>
            <a:off x="597561" y="1017724"/>
            <a:ext cx="8723857" cy="27546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i="1">
                <a:solidFill>
                  <a:schemeClr val="dk1"/>
                </a:solidFill>
                <a:latin typeface="Calibri"/>
                <a:ea typeface="Calibri"/>
                <a:cs typeface="Calibri"/>
                <a:sym typeface="Calibri"/>
              </a:rPr>
              <a:t>DevOps is the combination of cultural philosophies, practices, and tools that increase an organization’s ability to deliver applications and services at high velocity: evolving and improving products at a faster pace than organizations using traditional software development and infrastructure management processes. This speed enables organizations to better serve their customers and compete more effectively in the market.</a:t>
            </a:r>
            <a:endParaRPr sz="1600" i="1">
              <a:solidFill>
                <a:schemeClr val="dk1"/>
              </a:solidFill>
              <a:latin typeface="Calibri"/>
              <a:ea typeface="Calibri"/>
              <a:cs typeface="Calibri"/>
              <a:sym typeface="Calibri"/>
            </a:endParaRPr>
          </a:p>
          <a:p>
            <a:pPr marL="0" marR="0" lvl="0" indent="0" algn="l" rtl="0">
              <a:lnSpc>
                <a:spcPct val="150000"/>
              </a:lnSpc>
              <a:spcBef>
                <a:spcPts val="600"/>
              </a:spcBef>
              <a:spcAft>
                <a:spcPts val="0"/>
              </a:spcAft>
              <a:buNone/>
            </a:pPr>
            <a:r>
              <a:rPr lang="en-US" sz="1600">
                <a:solidFill>
                  <a:schemeClr val="dk1"/>
                </a:solidFill>
                <a:latin typeface="Calibri"/>
                <a:ea typeface="Calibri"/>
                <a:cs typeface="Calibri"/>
                <a:sym typeface="Calibri"/>
              </a:rPr>
              <a:t>To be precise, DevOps is the combination of combination of software development (dev) and IT operations (ops) where, CSPs focus is on the DevOps tools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6015565-9F91-48D4-AABA-1342675B8491}"/>
              </a:ext>
            </a:extLst>
          </p:cNvPr>
          <p:cNvSpPr>
            <a:spLocks noGrp="1"/>
          </p:cNvSpPr>
          <p:nvPr>
            <p:ph type="body" sz="quarter" idx="10"/>
          </p:nvPr>
        </p:nvSpPr>
        <p:spPr/>
        <p:txBody>
          <a:bodyPr/>
          <a:lstStyle/>
          <a:p>
            <a:endParaRPr lang="en-PH"/>
          </a:p>
        </p:txBody>
      </p:sp>
      <p:sp>
        <p:nvSpPr>
          <p:cNvPr id="2" name="Title 1">
            <a:extLst>
              <a:ext uri="{FF2B5EF4-FFF2-40B4-BE49-F238E27FC236}">
                <a16:creationId xmlns:a16="http://schemas.microsoft.com/office/drawing/2014/main" id="{A3052EB5-9F30-414F-89E6-8CBA0EA9B00F}"/>
              </a:ext>
            </a:extLst>
          </p:cNvPr>
          <p:cNvSpPr>
            <a:spLocks noGrp="1"/>
          </p:cNvSpPr>
          <p:nvPr>
            <p:ph type="title" idx="4294967295"/>
          </p:nvPr>
        </p:nvSpPr>
        <p:spPr>
          <a:xfrm>
            <a:off x="561975" y="1423988"/>
            <a:ext cx="2487613" cy="2476500"/>
          </a:xfrm>
          <a:prstGeom prst="ellipse">
            <a:avLst/>
          </a:prstGeom>
          <a:solidFill>
            <a:srgbClr val="262626"/>
          </a:solidFill>
          <a:ln w="174625" cmpd="thinThick">
            <a:solidFill>
              <a:srgbClr val="262626"/>
            </a:solidFill>
          </a:ln>
        </p:spPr>
        <p:txBody>
          <a:bodyPr spcFirstLastPara="1" vert="horz" wrap="square" lIns="74319" tIns="37159" rIns="74319" bIns="37159" rtlCol="0" anchor="ctr" anchorCtr="0">
            <a:normAutofit/>
          </a:bodyPr>
          <a:lstStyle/>
          <a:p>
            <a:pPr algn="ctr"/>
            <a:r>
              <a:rPr lang="en-US" sz="2113" kern="1200">
                <a:solidFill>
                  <a:srgbClr val="FFFFFF"/>
                </a:solidFill>
                <a:latin typeface="+mj-lt"/>
                <a:ea typeface="+mj-ea"/>
                <a:cs typeface="+mj-cs"/>
              </a:rPr>
              <a:t>IOT Security</a:t>
            </a:r>
          </a:p>
        </p:txBody>
      </p:sp>
      <p:pic>
        <p:nvPicPr>
          <p:cNvPr id="5122" name="Picture 2">
            <a:extLst>
              <a:ext uri="{FF2B5EF4-FFF2-40B4-BE49-F238E27FC236}">
                <a16:creationId xmlns:a16="http://schemas.microsoft.com/office/drawing/2014/main" id="{5566488B-D5E6-47AA-9E18-B16EFCE9E89D}"/>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3267075" y="1423988"/>
            <a:ext cx="6508750" cy="4505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27613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sp>
        <p:nvSpPr>
          <p:cNvPr id="855" name="Google Shape;855;p8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DevOps in Cloud: Pipeline</a:t>
            </a:r>
            <a:endParaRPr sz="2700"/>
          </a:p>
        </p:txBody>
      </p:sp>
      <p:sp>
        <p:nvSpPr>
          <p:cNvPr id="856" name="Google Shape;856;p84"/>
          <p:cNvSpPr/>
          <p:nvPr/>
        </p:nvSpPr>
        <p:spPr>
          <a:xfrm>
            <a:off x="597561" y="1017724"/>
            <a:ext cx="8723857" cy="289310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600">
                <a:solidFill>
                  <a:schemeClr val="dk1"/>
                </a:solidFill>
                <a:latin typeface="Calibri"/>
                <a:ea typeface="Calibri"/>
                <a:cs typeface="Calibri"/>
                <a:sym typeface="Calibri"/>
              </a:rPr>
              <a:t>Pipeline is used to refer application development and deployment process and is typically categorized into 4 parts:</a:t>
            </a:r>
            <a:endParaRPr/>
          </a:p>
          <a:p>
            <a:pPr marL="800100" marR="0" lvl="1" indent="-342900" algn="l" rtl="0">
              <a:spcBef>
                <a:spcPts val="60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Development</a:t>
            </a:r>
            <a:endParaRPr sz="1600" b="0" i="0" u="none" strike="noStrike" cap="none">
              <a:solidFill>
                <a:schemeClr val="dk1"/>
              </a:solidFill>
              <a:latin typeface="Calibri"/>
              <a:ea typeface="Calibri"/>
              <a:cs typeface="Calibri"/>
              <a:sym typeface="Calibri"/>
            </a:endParaRPr>
          </a:p>
          <a:p>
            <a:pPr marL="800100" marR="0" lvl="1" indent="-342900" algn="l" rtl="0">
              <a:spcBef>
                <a:spcPts val="60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Build</a:t>
            </a:r>
            <a:endParaRPr sz="1600" b="0" i="0" u="none" strike="noStrike" cap="none">
              <a:solidFill>
                <a:schemeClr val="dk1"/>
              </a:solidFill>
              <a:latin typeface="Calibri"/>
              <a:ea typeface="Calibri"/>
              <a:cs typeface="Calibri"/>
              <a:sym typeface="Calibri"/>
            </a:endParaRPr>
          </a:p>
          <a:p>
            <a:pPr marL="800100" marR="0" lvl="1" indent="-342900" algn="l" rtl="0">
              <a:spcBef>
                <a:spcPts val="60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Test</a:t>
            </a:r>
            <a:endParaRPr sz="1600" b="0" i="0" u="none" strike="noStrike" cap="none">
              <a:solidFill>
                <a:schemeClr val="dk1"/>
              </a:solidFill>
              <a:latin typeface="Calibri"/>
              <a:ea typeface="Calibri"/>
              <a:cs typeface="Calibri"/>
              <a:sym typeface="Calibri"/>
            </a:endParaRPr>
          </a:p>
          <a:p>
            <a:pPr marL="800100" marR="0" lvl="1" indent="-342900" algn="l" rtl="0">
              <a:spcBef>
                <a:spcPts val="60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Release</a:t>
            </a:r>
            <a:endParaRPr/>
          </a:p>
          <a:p>
            <a:pPr marL="0" marR="0" lvl="0" indent="0" algn="l" rtl="0">
              <a:lnSpc>
                <a:spcPct val="150000"/>
              </a:lnSpc>
              <a:spcBef>
                <a:spcPts val="600"/>
              </a:spcBef>
              <a:spcAft>
                <a:spcPts val="0"/>
              </a:spcAft>
              <a:buNone/>
            </a:pPr>
            <a:r>
              <a:rPr lang="en-US" sz="1600" b="1">
                <a:solidFill>
                  <a:schemeClr val="dk1"/>
                </a:solidFill>
                <a:latin typeface="Calibri"/>
                <a:ea typeface="Calibri"/>
                <a:cs typeface="Calibri"/>
                <a:sym typeface="Calibri"/>
              </a:rPr>
              <a:t>Example: </a:t>
            </a:r>
            <a:r>
              <a:rPr lang="en-US" sz="1600">
                <a:solidFill>
                  <a:schemeClr val="dk1"/>
                </a:solidFill>
                <a:latin typeface="Calibri"/>
                <a:ea typeface="Calibri"/>
                <a:cs typeface="Calibri"/>
                <a:sym typeface="Calibri"/>
              </a:rPr>
              <a:t>Classic application development pipeline Vs. Classic application development pipeline</a:t>
            </a:r>
            <a:endParaRPr sz="1600">
              <a:solidFill>
                <a:schemeClr val="dk1"/>
              </a:solidFill>
              <a:latin typeface="Calibri"/>
              <a:ea typeface="Calibri"/>
              <a:cs typeface="Calibri"/>
              <a:sym typeface="Calibri"/>
            </a:endParaRPr>
          </a:p>
          <a:p>
            <a:pPr marL="0" marR="0" lvl="0" indent="0" algn="l" rtl="0">
              <a:spcBef>
                <a:spcPts val="60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1" name="Google Shape;861;p8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DevOps in Cloud: Pipeline</a:t>
            </a:r>
            <a:endParaRPr sz="2700"/>
          </a:p>
        </p:txBody>
      </p:sp>
      <p:graphicFrame>
        <p:nvGraphicFramePr>
          <p:cNvPr id="862" name="Google Shape;862;p85"/>
          <p:cNvGraphicFramePr/>
          <p:nvPr/>
        </p:nvGraphicFramePr>
        <p:xfrm>
          <a:off x="672342" y="1636390"/>
          <a:ext cx="8693475" cy="3253591"/>
        </p:xfrm>
        <a:graphic>
          <a:graphicData uri="http://schemas.openxmlformats.org/drawingml/2006/table">
            <a:tbl>
              <a:tblPr firstRow="1" bandRow="1">
                <a:noFill/>
                <a:tableStyleId>{E396BFCA-79E7-448B-A7FE-039DE42C49AA}</a:tableStyleId>
              </a:tblPr>
              <a:tblGrid>
                <a:gridCol w="4489975">
                  <a:extLst>
                    <a:ext uri="{9D8B030D-6E8A-4147-A177-3AD203B41FA5}">
                      <a16:colId xmlns:a16="http://schemas.microsoft.com/office/drawing/2014/main" val="20000"/>
                    </a:ext>
                  </a:extLst>
                </a:gridCol>
                <a:gridCol w="4203500">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400" b="1"/>
                        <a:t>Classic application development pipeline</a:t>
                      </a:r>
                      <a:endParaRPr sz="1463"/>
                    </a:p>
                  </a:txBody>
                  <a:tcPr marL="91450" marR="91450" marT="45725" marB="45725"/>
                </a:tc>
                <a:tc>
                  <a:txBody>
                    <a:bodyPr/>
                    <a:lstStyle/>
                    <a:p>
                      <a:pPr marL="0" marR="0" lvl="0" indent="0" algn="l" rtl="0">
                        <a:spcBef>
                          <a:spcPts val="0"/>
                        </a:spcBef>
                        <a:spcAft>
                          <a:spcPts val="0"/>
                        </a:spcAft>
                        <a:buNone/>
                      </a:pPr>
                      <a:r>
                        <a:rPr lang="en-US" sz="1400" b="1"/>
                        <a:t>Classic application development pipeline</a:t>
                      </a:r>
                      <a:endParaRPr/>
                    </a:p>
                    <a:p>
                      <a:pPr marL="0" marR="0" lvl="0" indent="0" algn="l" rtl="0">
                        <a:spcBef>
                          <a:spcPts val="0"/>
                        </a:spcBef>
                        <a:spcAft>
                          <a:spcPts val="0"/>
                        </a:spcAft>
                        <a:buNone/>
                      </a:pPr>
                      <a:endParaRPr sz="1400"/>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50000"/>
                        </a:lnSpc>
                        <a:spcBef>
                          <a:spcPts val="0"/>
                        </a:spcBef>
                        <a:spcAft>
                          <a:spcPts val="0"/>
                        </a:spcAft>
                        <a:buNone/>
                      </a:pPr>
                      <a:r>
                        <a:rPr lang="en-US" sz="1400"/>
                        <a:t>V1.2 Application release: 25 new features and 12 bug fixes</a:t>
                      </a:r>
                      <a:endParaRPr/>
                    </a:p>
                    <a:p>
                      <a:pPr marL="0" marR="0" lvl="0" indent="0" algn="l" rtl="0">
                        <a:lnSpc>
                          <a:spcPct val="150000"/>
                        </a:lnSpc>
                        <a:spcBef>
                          <a:spcPts val="0"/>
                        </a:spcBef>
                        <a:spcAft>
                          <a:spcPts val="0"/>
                        </a:spcAft>
                        <a:buNone/>
                      </a:pPr>
                      <a:r>
                        <a:rPr lang="en-US" sz="1400" b="1"/>
                        <a:t>| Dev | -&gt; | Build | -&gt; | Test | -&gt; | Release | </a:t>
                      </a:r>
                      <a:endParaRPr/>
                    </a:p>
                    <a:p>
                      <a:pPr marL="0" marR="0" lvl="0" indent="0" algn="l" rtl="0">
                        <a:lnSpc>
                          <a:spcPct val="150000"/>
                        </a:lnSpc>
                        <a:spcBef>
                          <a:spcPts val="0"/>
                        </a:spcBef>
                        <a:spcAft>
                          <a:spcPts val="0"/>
                        </a:spcAft>
                        <a:buNone/>
                      </a:pPr>
                      <a:r>
                        <a:rPr lang="en-US" sz="1400"/>
                        <a:t>- 6-month timeline</a:t>
                      </a:r>
                      <a:endParaRPr/>
                    </a:p>
                  </a:txBody>
                  <a:tcPr marL="91450" marR="91450" marT="45725" marB="45725"/>
                </a:tc>
                <a:tc>
                  <a:txBody>
                    <a:bodyPr/>
                    <a:lstStyle/>
                    <a:p>
                      <a:pPr marL="0" marR="0" lvl="0" indent="0" algn="l" rtl="0">
                        <a:lnSpc>
                          <a:spcPct val="150000"/>
                        </a:lnSpc>
                        <a:spcBef>
                          <a:spcPts val="0"/>
                        </a:spcBef>
                        <a:spcAft>
                          <a:spcPts val="0"/>
                        </a:spcAft>
                        <a:buNone/>
                      </a:pPr>
                      <a:r>
                        <a:rPr lang="en-US" sz="1400" b="0" i="0" u="none" strike="noStrike">
                          <a:solidFill>
                            <a:schemeClr val="dk1"/>
                          </a:solidFill>
                          <a:latin typeface="Calibri"/>
                          <a:ea typeface="Calibri"/>
                          <a:cs typeface="Calibri"/>
                          <a:sym typeface="Calibri"/>
                        </a:rPr>
                        <a:t>V1.2.56.7809 Application release: 1 new feature</a:t>
                      </a:r>
                      <a:endParaRPr/>
                    </a:p>
                    <a:p>
                      <a:pPr marL="0" marR="0" lvl="0" indent="0" algn="l" rtl="0">
                        <a:lnSpc>
                          <a:spcPct val="150000"/>
                        </a:lnSpc>
                        <a:spcBef>
                          <a:spcPts val="0"/>
                        </a:spcBef>
                        <a:spcAft>
                          <a:spcPts val="0"/>
                        </a:spcAft>
                        <a:buNone/>
                      </a:pPr>
                      <a:r>
                        <a:rPr lang="en-US" sz="1400" b="1" i="0" u="none" strike="noStrike">
                          <a:solidFill>
                            <a:schemeClr val="dk1"/>
                          </a:solidFill>
                          <a:latin typeface="Calibri"/>
                          <a:ea typeface="Calibri"/>
                          <a:cs typeface="Calibri"/>
                          <a:sym typeface="Calibri"/>
                        </a:rPr>
                        <a:t>| Dev -&gt; Build -&gt; Test -&gt; Release | </a:t>
                      </a:r>
                      <a:r>
                        <a:rPr lang="en-US" sz="1400" b="0" i="0" u="none" strike="noStrike">
                          <a:solidFill>
                            <a:schemeClr val="dk1"/>
                          </a:solidFill>
                          <a:latin typeface="Calibri"/>
                          <a:ea typeface="Calibri"/>
                          <a:cs typeface="Calibri"/>
                          <a:sym typeface="Calibri"/>
                        </a:rPr>
                        <a:t>- 12-hour timeline</a:t>
                      </a:r>
                      <a:endParaRPr sz="1400"/>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50000"/>
                        </a:lnSpc>
                        <a:spcBef>
                          <a:spcPts val="0"/>
                        </a:spcBef>
                        <a:spcAft>
                          <a:spcPts val="0"/>
                        </a:spcAft>
                        <a:buNone/>
                      </a:pPr>
                      <a:r>
                        <a:rPr lang="en-US" sz="1400"/>
                        <a:t>Description:</a:t>
                      </a:r>
                      <a:endParaRPr/>
                    </a:p>
                    <a:p>
                      <a:pPr marL="0" marR="0" lvl="0" indent="0" algn="l" rtl="0">
                        <a:lnSpc>
                          <a:spcPct val="150000"/>
                        </a:lnSpc>
                        <a:spcBef>
                          <a:spcPts val="0"/>
                        </a:spcBef>
                        <a:spcAft>
                          <a:spcPts val="0"/>
                        </a:spcAft>
                        <a:buNone/>
                      </a:pPr>
                      <a:r>
                        <a:rPr lang="en-US" sz="1400"/>
                        <a:t>Each part is separated from other</a:t>
                      </a:r>
                      <a:endParaRPr sz="1463"/>
                    </a:p>
                  </a:txBody>
                  <a:tcPr marL="91450" marR="91450" marT="45725" marB="45725"/>
                </a:tc>
                <a:tc>
                  <a:txBody>
                    <a:bodyPr/>
                    <a:lstStyle/>
                    <a:p>
                      <a:pPr marL="0" marR="0" lvl="0" indent="0" algn="l" rtl="0">
                        <a:lnSpc>
                          <a:spcPct val="150000"/>
                        </a:lnSpc>
                        <a:spcBef>
                          <a:spcPts val="0"/>
                        </a:spcBef>
                        <a:spcAft>
                          <a:spcPts val="0"/>
                        </a:spcAft>
                        <a:buNone/>
                      </a:pPr>
                      <a:r>
                        <a:rPr lang="en-US" sz="1400"/>
                        <a:t>Description:</a:t>
                      </a:r>
                      <a:endParaRPr/>
                    </a:p>
                    <a:p>
                      <a:pPr marL="0" marR="0" lvl="0" indent="0" algn="l" rtl="0">
                        <a:lnSpc>
                          <a:spcPct val="150000"/>
                        </a:lnSpc>
                        <a:spcBef>
                          <a:spcPts val="0"/>
                        </a:spcBef>
                        <a:spcAft>
                          <a:spcPts val="0"/>
                        </a:spcAft>
                        <a:buNone/>
                      </a:pPr>
                      <a:r>
                        <a:rPr lang="en-US" sz="1400" b="0" i="0" u="none" strike="noStrike">
                          <a:solidFill>
                            <a:schemeClr val="dk1"/>
                          </a:solidFill>
                          <a:latin typeface="Calibri"/>
                          <a:ea typeface="Calibri"/>
                          <a:cs typeface="Calibri"/>
                          <a:sym typeface="Calibri"/>
                        </a:rPr>
                        <a:t>Everyone works together</a:t>
                      </a:r>
                      <a:endParaRPr sz="1400"/>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50000"/>
                        </a:lnSpc>
                        <a:spcBef>
                          <a:spcPts val="0"/>
                        </a:spcBef>
                        <a:spcAft>
                          <a:spcPts val="0"/>
                        </a:spcAft>
                        <a:buClr>
                          <a:schemeClr val="dk1"/>
                        </a:buClr>
                        <a:buSzPts val="1400"/>
                        <a:buFont typeface="Calibri"/>
                        <a:buNone/>
                      </a:pPr>
                      <a:r>
                        <a:rPr lang="en-US" sz="1400"/>
                        <a:t>Disadvantage:</a:t>
                      </a:r>
                      <a:endParaRPr/>
                    </a:p>
                    <a:p>
                      <a:pPr marL="0" marR="0" lvl="0" indent="0" algn="l" rtl="0">
                        <a:lnSpc>
                          <a:spcPct val="150000"/>
                        </a:lnSpc>
                        <a:spcBef>
                          <a:spcPts val="0"/>
                        </a:spcBef>
                        <a:spcAft>
                          <a:spcPts val="0"/>
                        </a:spcAft>
                        <a:buClr>
                          <a:schemeClr val="dk1"/>
                        </a:buClr>
                        <a:buSzPts val="1400"/>
                        <a:buFont typeface="Calibri"/>
                        <a:buNone/>
                      </a:pPr>
                      <a:r>
                        <a:rPr lang="en-US" sz="1400"/>
                        <a:t>One silo are waiting on resources from another silo to complete</a:t>
                      </a:r>
                      <a:endParaRPr/>
                    </a:p>
                  </a:txBody>
                  <a:tcPr marL="91450" marR="91450" marT="45725" marB="45725"/>
                </a:tc>
                <a:tc>
                  <a:txBody>
                    <a:bodyPr/>
                    <a:lstStyle/>
                    <a:p>
                      <a:pPr marL="0" marR="0" lvl="0" indent="0" algn="l" rtl="0">
                        <a:lnSpc>
                          <a:spcPct val="150000"/>
                        </a:lnSpc>
                        <a:spcBef>
                          <a:spcPts val="0"/>
                        </a:spcBef>
                        <a:spcAft>
                          <a:spcPts val="0"/>
                        </a:spcAft>
                        <a:buNone/>
                      </a:pPr>
                      <a:r>
                        <a:rPr lang="en-US" sz="1400"/>
                        <a:t>Advantage:</a:t>
                      </a:r>
                      <a:endParaRPr/>
                    </a:p>
                    <a:p>
                      <a:pPr marL="0" marR="0" lvl="0" indent="0" algn="l" rtl="0">
                        <a:lnSpc>
                          <a:spcPct val="150000"/>
                        </a:lnSpc>
                        <a:spcBef>
                          <a:spcPts val="0"/>
                        </a:spcBef>
                        <a:spcAft>
                          <a:spcPts val="0"/>
                        </a:spcAft>
                        <a:buNone/>
                      </a:pPr>
                      <a:r>
                        <a:rPr lang="en-US" sz="1400" b="0" i="0" u="none" strike="noStrike">
                          <a:solidFill>
                            <a:schemeClr val="dk1"/>
                          </a:solidFill>
                          <a:latin typeface="Calibri"/>
                          <a:ea typeface="Calibri"/>
                          <a:cs typeface="Calibri"/>
                          <a:sym typeface="Calibri"/>
                        </a:rPr>
                        <a:t>Priorities are more visible, and they can even be changed from day to day.</a:t>
                      </a:r>
                      <a:endParaRPr sz="1400"/>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8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Provisioning</a:t>
            </a:r>
            <a:endParaRPr/>
          </a:p>
        </p:txBody>
      </p:sp>
      <p:sp>
        <p:nvSpPr>
          <p:cNvPr id="868" name="Google Shape;868;p86"/>
          <p:cNvSpPr/>
          <p:nvPr/>
        </p:nvSpPr>
        <p:spPr>
          <a:xfrm>
            <a:off x="597561" y="1017724"/>
            <a:ext cx="8723857" cy="484748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Once the goals and resources are set, the CSPs deploy them in the given cloud or </a:t>
            </a:r>
            <a:r>
              <a:rPr lang="en-US" sz="1600" b="1">
                <a:solidFill>
                  <a:schemeClr val="dk1"/>
                </a:solidFill>
                <a:latin typeface="Calibri"/>
                <a:ea typeface="Calibri"/>
                <a:cs typeface="Calibri"/>
                <a:sym typeface="Calibri"/>
              </a:rPr>
              <a:t>Provision</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Provisioning </a:t>
            </a:r>
            <a:r>
              <a:rPr lang="en-US" sz="1600">
                <a:solidFill>
                  <a:schemeClr val="dk1"/>
                </a:solidFill>
                <a:latin typeface="Calibri"/>
                <a:ea typeface="Calibri"/>
                <a:cs typeface="Calibri"/>
                <a:sym typeface="Calibri"/>
              </a:rPr>
              <a:t>the resources is offered as </a:t>
            </a:r>
            <a:r>
              <a:rPr lang="en-US" sz="1600" i="1">
                <a:solidFill>
                  <a:schemeClr val="dk1"/>
                </a:solidFill>
                <a:latin typeface="Calibri"/>
                <a:ea typeface="Calibri"/>
                <a:cs typeface="Calibri"/>
                <a:sym typeface="Calibri"/>
              </a:rPr>
              <a:t>Infrastructure as code (IaC) </a:t>
            </a:r>
            <a:r>
              <a:rPr lang="en-US" sz="1600">
                <a:solidFill>
                  <a:schemeClr val="dk1"/>
                </a:solidFill>
                <a:latin typeface="Calibri"/>
                <a:ea typeface="Calibri"/>
                <a:cs typeface="Calibri"/>
                <a:sym typeface="Calibri"/>
              </a:rPr>
              <a:t>service</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In IaC service, the Iinfrastructure is defined as a code; where -</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Infrastructure refers to  compute, storage, and networking</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Code refers to configuration file(s) that are in form of a structured data set in text format (eg: JSON files)</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Benefits of IaC service:</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Automates the Infrastructure setup and configuration</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Allows you to copy and rebuild the same infrastructure over and over</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Enables you to build test environments</a:t>
            </a:r>
            <a:endParaRPr sz="1600" b="0" i="0" u="none" strike="noStrike" cap="none">
              <a:solidFill>
                <a:schemeClr val="dk1"/>
              </a:solidFill>
              <a:latin typeface="Calibri"/>
              <a:ea typeface="Calibri"/>
              <a:cs typeface="Calibri"/>
              <a:sym typeface="Calibri"/>
            </a:endParaRPr>
          </a:p>
          <a:p>
            <a:pPr marL="742950" marR="0" lvl="1" indent="-184150" algn="l" rtl="0">
              <a:lnSpc>
                <a:spcPct val="150000"/>
              </a:lnSpc>
              <a:spcBef>
                <a:spcPts val="60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Google Shape;873;p8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Provisioning (Cont’d)</a:t>
            </a:r>
            <a:endParaRPr/>
          </a:p>
        </p:txBody>
      </p:sp>
      <p:sp>
        <p:nvSpPr>
          <p:cNvPr id="874" name="Google Shape;874;p87"/>
          <p:cNvSpPr/>
          <p:nvPr/>
        </p:nvSpPr>
        <p:spPr>
          <a:xfrm>
            <a:off x="597561" y="1017724"/>
            <a:ext cx="8723857" cy="523220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Most CSPs offer templates for provisioning and IaC. </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Following is a sample template in JSON format:</a:t>
            </a:r>
            <a:endParaRPr/>
          </a:p>
          <a:p>
            <a:pPr marL="457200" marR="0" lvl="1" indent="0" algn="l" rtl="0">
              <a:spcBef>
                <a:spcPts val="600"/>
              </a:spcBef>
              <a:spcAft>
                <a:spcPts val="0"/>
              </a:spcAft>
              <a:buNone/>
            </a:pPr>
            <a:r>
              <a:rPr lang="en-US" sz="1200" b="0" i="0" u="none" strike="noStrike" cap="none">
                <a:solidFill>
                  <a:schemeClr val="dk1"/>
                </a:solidFill>
                <a:latin typeface="Courier New"/>
                <a:ea typeface="Courier New"/>
                <a:cs typeface="Courier New"/>
                <a:sym typeface="Courier New"/>
              </a:rPr>
              <a:t>"Ec2Instance" :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"Type" : "AWS::EC2::Instance",</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"Properties" :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"ImageId" : { "Fn::FindInMap" : [ "AWSRegionArch2AMI", { "Ref"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"AWS::Region"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 "Fn::FindInMap" : [ "AWSInstanceType2Arch", { "Ref"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"InstanceType" }, "Arch" ] } ]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"KeyName" : { "Ref" : "KeyName"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"InstanceType" : { "Ref" : "InstanceType"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"SecurityGroups" : [{ "Ref" : "Ec2SecurityGroup"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"BlockDeviceMappings" :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"DeviceName" : "/dev/sda1",</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"Ebs" : { "VolumeSize" : "50"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"DeviceName" : "/dev/sdm",</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"Ebs" : { "VolumeSize" : "100" }</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a:t>
            </a:r>
            <a:endParaRPr/>
          </a:p>
          <a:p>
            <a:pPr marL="457200" marR="0" lvl="1" indent="0" algn="l" rtl="0">
              <a:spcBef>
                <a:spcPts val="0"/>
              </a:spcBef>
              <a:spcAft>
                <a:spcPts val="0"/>
              </a:spcAft>
              <a:buNone/>
            </a:pPr>
            <a:r>
              <a:rPr lang="en-US" sz="1200" b="0" i="0" u="none" strike="noStrike" cap="none">
                <a:solidFill>
                  <a:schemeClr val="dk1"/>
                </a:solidFill>
                <a:latin typeface="Courier New"/>
                <a:ea typeface="Courier New"/>
                <a:cs typeface="Courier New"/>
                <a:sym typeface="Courier New"/>
              </a:rPr>
              <a:t>}</a:t>
            </a:r>
            <a:endParaRPr sz="1200" b="0" i="0" u="none" strike="noStrike" cap="none">
              <a:solidFill>
                <a:schemeClr val="dk1"/>
              </a:solidFill>
              <a:latin typeface="Courier New"/>
              <a:ea typeface="Courier New"/>
              <a:cs typeface="Courier New"/>
              <a:sym typeface="Courier New"/>
            </a:endParaRPr>
          </a:p>
          <a:p>
            <a:pPr marL="0" marR="0" lvl="0" indent="0" algn="l" rtl="0">
              <a:lnSpc>
                <a:spcPct val="150000"/>
              </a:lnSpc>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8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Continuous Integration/</a:t>
            </a:r>
            <a:endParaRPr/>
          </a:p>
          <a:p>
            <a:pPr marL="0" lvl="0" indent="0" algn="l" rtl="0">
              <a:lnSpc>
                <a:spcPct val="90000"/>
              </a:lnSpc>
              <a:spcBef>
                <a:spcPts val="813"/>
              </a:spcBef>
              <a:spcAft>
                <a:spcPts val="0"/>
              </a:spcAft>
              <a:buClr>
                <a:srgbClr val="1E4E79"/>
              </a:buClr>
              <a:buSzPts val="2700"/>
              <a:buNone/>
            </a:pPr>
            <a:r>
              <a:rPr lang="en-US" sz="2700"/>
              <a:t>Continuous Delivery</a:t>
            </a:r>
            <a:endParaRPr/>
          </a:p>
        </p:txBody>
      </p:sp>
      <p:sp>
        <p:nvSpPr>
          <p:cNvPr id="880" name="Google Shape;880;p88"/>
          <p:cNvSpPr/>
          <p:nvPr/>
        </p:nvSpPr>
        <p:spPr>
          <a:xfrm>
            <a:off x="597561" y="1017724"/>
            <a:ext cx="8723857" cy="209288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Continuous integration (CI) </a:t>
            </a:r>
            <a:r>
              <a:rPr lang="en-US" sz="1600">
                <a:solidFill>
                  <a:schemeClr val="dk1"/>
                </a:solidFill>
                <a:latin typeface="Calibri"/>
                <a:ea typeface="Calibri"/>
                <a:cs typeface="Calibri"/>
                <a:sym typeface="Calibri"/>
              </a:rPr>
              <a:t>is the continuous execution of the first three steps in our application development life cycle: dev, build, and test</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Continuous delivery (CD) </a:t>
            </a:r>
            <a:r>
              <a:rPr lang="en-US" sz="1600">
                <a:solidFill>
                  <a:schemeClr val="dk1"/>
                </a:solidFill>
                <a:latin typeface="Calibri"/>
                <a:ea typeface="Calibri"/>
                <a:cs typeface="Calibri"/>
                <a:sym typeface="Calibri"/>
              </a:rPr>
              <a:t>is the last step in our application deployment pipeline: release</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We need to perform Automation in order to achieve both Continuous integration (CI) and Continuous delivery (CD) </a:t>
            </a:r>
            <a:endParaRPr sz="1600">
              <a:solidFill>
                <a:schemeClr val="dk1"/>
              </a:solidFill>
              <a:latin typeface="Calibri"/>
              <a:ea typeface="Calibri"/>
              <a:cs typeface="Calibri"/>
              <a:sym typeface="Calibri"/>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8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Testing in QA Environments</a:t>
            </a:r>
            <a:endParaRPr/>
          </a:p>
        </p:txBody>
      </p:sp>
      <p:sp>
        <p:nvSpPr>
          <p:cNvPr id="886" name="Google Shape;886;p89"/>
          <p:cNvSpPr/>
          <p:nvPr/>
        </p:nvSpPr>
        <p:spPr>
          <a:xfrm>
            <a:off x="597561" y="1017724"/>
            <a:ext cx="8723857" cy="90794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Testing in Quality assurance (QA) environments is the third part of DevOps pipeline</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Types of QA Testing:</a:t>
            </a:r>
            <a:endParaRPr/>
          </a:p>
        </p:txBody>
      </p:sp>
      <p:grpSp>
        <p:nvGrpSpPr>
          <p:cNvPr id="887" name="Google Shape;887;p89"/>
          <p:cNvGrpSpPr/>
          <p:nvPr/>
        </p:nvGrpSpPr>
        <p:grpSpPr>
          <a:xfrm>
            <a:off x="1162512" y="2495575"/>
            <a:ext cx="7365035" cy="2786735"/>
            <a:chOff x="2303" y="13020"/>
            <a:chExt cx="7365035" cy="2786735"/>
          </a:xfrm>
        </p:grpSpPr>
        <p:sp>
          <p:nvSpPr>
            <p:cNvPr id="888" name="Google Shape;888;p89"/>
            <p:cNvSpPr/>
            <p:nvPr/>
          </p:nvSpPr>
          <p:spPr>
            <a:xfrm>
              <a:off x="2303" y="13020"/>
              <a:ext cx="2245437" cy="898175"/>
            </a:xfrm>
            <a:prstGeom prst="rect">
              <a:avLst/>
            </a:prstGeom>
            <a:solidFill>
              <a:srgbClr val="4372C3"/>
            </a:solidFill>
            <a:ln w="12700" cap="flat" cmpd="sng">
              <a:solidFill>
                <a:srgbClr val="4372C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89"/>
            <p:cNvSpPr txBox="1"/>
            <p:nvPr/>
          </p:nvSpPr>
          <p:spPr>
            <a:xfrm>
              <a:off x="2303" y="13020"/>
              <a:ext cx="2245437" cy="898175"/>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Sandboxing</a:t>
              </a:r>
              <a:endParaRPr sz="1600">
                <a:solidFill>
                  <a:schemeClr val="lt1"/>
                </a:solidFill>
                <a:latin typeface="Calibri"/>
                <a:ea typeface="Calibri"/>
                <a:cs typeface="Calibri"/>
                <a:sym typeface="Calibri"/>
              </a:endParaRPr>
            </a:p>
          </p:txBody>
        </p:sp>
        <p:sp>
          <p:nvSpPr>
            <p:cNvPr id="890" name="Google Shape;890;p89"/>
            <p:cNvSpPr/>
            <p:nvPr/>
          </p:nvSpPr>
          <p:spPr>
            <a:xfrm>
              <a:off x="2303" y="911195"/>
              <a:ext cx="2245437" cy="1888560"/>
            </a:xfrm>
            <a:prstGeom prst="rect">
              <a:avLst/>
            </a:prstGeom>
            <a:solidFill>
              <a:srgbClr val="CCD3EA">
                <a:alpha val="89803"/>
              </a:srgbClr>
            </a:solidFill>
            <a:ln w="12700" cap="flat" cmpd="sng">
              <a:solidFill>
                <a:srgbClr val="CCD3EA">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89"/>
            <p:cNvSpPr txBox="1"/>
            <p:nvPr/>
          </p:nvSpPr>
          <p:spPr>
            <a:xfrm>
              <a:off x="2303" y="911195"/>
              <a:ext cx="2245437" cy="188856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US" sz="1600" b="0" i="0" u="none" strike="noStrike" cap="none">
                  <a:solidFill>
                    <a:schemeClr val="dk1"/>
                  </a:solidFill>
                  <a:latin typeface="Calibri"/>
                  <a:ea typeface="Calibri"/>
                  <a:cs typeface="Calibri"/>
                  <a:sym typeface="Calibri"/>
                </a:rPr>
                <a:t>Performed in separate environment that is isolated from other environments</a:t>
              </a:r>
              <a:endParaRPr sz="1600" b="0" i="0" u="none" strike="noStrike" cap="none">
                <a:solidFill>
                  <a:schemeClr val="dk1"/>
                </a:solidFill>
                <a:latin typeface="Calibri"/>
                <a:ea typeface="Calibri"/>
                <a:cs typeface="Calibri"/>
                <a:sym typeface="Calibri"/>
              </a:endParaRPr>
            </a:p>
          </p:txBody>
        </p:sp>
        <p:sp>
          <p:nvSpPr>
            <p:cNvPr id="892" name="Google Shape;892;p89"/>
            <p:cNvSpPr/>
            <p:nvPr/>
          </p:nvSpPr>
          <p:spPr>
            <a:xfrm>
              <a:off x="2562102" y="13020"/>
              <a:ext cx="2245437" cy="898175"/>
            </a:xfrm>
            <a:prstGeom prst="rect">
              <a:avLst/>
            </a:prstGeom>
            <a:solidFill>
              <a:srgbClr val="44B78C"/>
            </a:solidFill>
            <a:ln w="12700" cap="flat" cmpd="sng">
              <a:solidFill>
                <a:srgbClr val="44B78C"/>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89"/>
            <p:cNvSpPr txBox="1"/>
            <p:nvPr/>
          </p:nvSpPr>
          <p:spPr>
            <a:xfrm>
              <a:off x="2562102" y="13020"/>
              <a:ext cx="2245437" cy="898175"/>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Load Testing</a:t>
              </a:r>
              <a:endParaRPr sz="1600">
                <a:solidFill>
                  <a:schemeClr val="lt1"/>
                </a:solidFill>
                <a:latin typeface="Calibri"/>
                <a:ea typeface="Calibri"/>
                <a:cs typeface="Calibri"/>
                <a:sym typeface="Calibri"/>
              </a:endParaRPr>
            </a:p>
          </p:txBody>
        </p:sp>
        <p:sp>
          <p:nvSpPr>
            <p:cNvPr id="894" name="Google Shape;894;p89"/>
            <p:cNvSpPr/>
            <p:nvPr/>
          </p:nvSpPr>
          <p:spPr>
            <a:xfrm>
              <a:off x="2562102" y="911195"/>
              <a:ext cx="2245437" cy="1888560"/>
            </a:xfrm>
            <a:prstGeom prst="rect">
              <a:avLst/>
            </a:prstGeom>
            <a:solidFill>
              <a:srgbClr val="CBE5DE">
                <a:alpha val="89803"/>
              </a:srgbClr>
            </a:solidFill>
            <a:ln w="12700" cap="flat" cmpd="sng">
              <a:solidFill>
                <a:srgbClr val="CBE5DE">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89"/>
            <p:cNvSpPr txBox="1"/>
            <p:nvPr/>
          </p:nvSpPr>
          <p:spPr>
            <a:xfrm>
              <a:off x="2562102" y="911195"/>
              <a:ext cx="2245437" cy="188856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US" sz="1600" b="0" i="0" u="none" strike="noStrike" cap="none">
                  <a:solidFill>
                    <a:schemeClr val="dk1"/>
                  </a:solidFill>
                  <a:latin typeface="Calibri"/>
                  <a:ea typeface="Calibri"/>
                  <a:cs typeface="Calibri"/>
                  <a:sym typeface="Calibri"/>
                </a:rPr>
                <a:t>Performed in a User Acceptance (UA)  environment</a:t>
              </a:r>
              <a:endParaRPr sz="1600" b="0" i="0" u="none" strike="noStrike" cap="none">
                <a:solidFill>
                  <a:schemeClr val="dk1"/>
                </a:solidFill>
                <a:latin typeface="Calibri"/>
                <a:ea typeface="Calibri"/>
                <a:cs typeface="Calibri"/>
                <a:sym typeface="Calibri"/>
              </a:endParaRPr>
            </a:p>
          </p:txBody>
        </p:sp>
        <p:sp>
          <p:nvSpPr>
            <p:cNvPr id="896" name="Google Shape;896;p89"/>
            <p:cNvSpPr/>
            <p:nvPr/>
          </p:nvSpPr>
          <p:spPr>
            <a:xfrm>
              <a:off x="5121901" y="13020"/>
              <a:ext cx="2245437" cy="898175"/>
            </a:xfrm>
            <a:prstGeom prst="rect">
              <a:avLst/>
            </a:prstGeom>
            <a:solidFill>
              <a:srgbClr val="6FAA47"/>
            </a:solidFill>
            <a:ln w="12700" cap="flat" cmpd="sng">
              <a:solidFill>
                <a:srgbClr val="6FAA47"/>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89"/>
            <p:cNvSpPr txBox="1"/>
            <p:nvPr/>
          </p:nvSpPr>
          <p:spPr>
            <a:xfrm>
              <a:off x="5121901" y="13020"/>
              <a:ext cx="2245437" cy="898175"/>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Regression Testing</a:t>
              </a:r>
              <a:endParaRPr sz="1600">
                <a:solidFill>
                  <a:schemeClr val="lt1"/>
                </a:solidFill>
                <a:latin typeface="Calibri"/>
                <a:ea typeface="Calibri"/>
                <a:cs typeface="Calibri"/>
                <a:sym typeface="Calibri"/>
              </a:endParaRPr>
            </a:p>
          </p:txBody>
        </p:sp>
        <p:sp>
          <p:nvSpPr>
            <p:cNvPr id="898" name="Google Shape;898;p89"/>
            <p:cNvSpPr/>
            <p:nvPr/>
          </p:nvSpPr>
          <p:spPr>
            <a:xfrm>
              <a:off x="5121901" y="911195"/>
              <a:ext cx="2245437" cy="1888560"/>
            </a:xfrm>
            <a:prstGeom prst="rect">
              <a:avLst/>
            </a:prstGeom>
            <a:solidFill>
              <a:srgbClr val="D2E2CB">
                <a:alpha val="89803"/>
              </a:srgbClr>
            </a:solidFill>
            <a:ln w="12700" cap="flat" cmpd="sng">
              <a:solidFill>
                <a:srgbClr val="D2E2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89"/>
            <p:cNvSpPr txBox="1"/>
            <p:nvPr/>
          </p:nvSpPr>
          <p:spPr>
            <a:xfrm>
              <a:off x="5121901" y="911195"/>
              <a:ext cx="2245437" cy="188856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US" sz="1600" b="0" i="0" u="none" strike="noStrike" cap="none">
                  <a:solidFill>
                    <a:schemeClr val="dk1"/>
                  </a:solidFill>
                  <a:latin typeface="Calibri"/>
                  <a:ea typeface="Calibri"/>
                  <a:cs typeface="Calibri"/>
                  <a:sym typeface="Calibri"/>
                </a:rPr>
                <a:t>Performed in a both User Acceptance (UA) and dev/test   environments</a:t>
              </a:r>
              <a:endParaRPr sz="16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903"/>
        <p:cNvGrpSpPr/>
        <p:nvPr/>
      </p:nvGrpSpPr>
      <p:grpSpPr>
        <a:xfrm>
          <a:off x="0" y="0"/>
          <a:ext cx="0" cy="0"/>
          <a:chOff x="0" y="0"/>
          <a:chExt cx="0" cy="0"/>
        </a:xfrm>
      </p:grpSpPr>
      <p:sp>
        <p:nvSpPr>
          <p:cNvPr id="904" name="Google Shape;904;p9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Configuration Management</a:t>
            </a:r>
            <a:endParaRPr/>
          </a:p>
        </p:txBody>
      </p:sp>
      <p:sp>
        <p:nvSpPr>
          <p:cNvPr id="905" name="Google Shape;905;p90"/>
          <p:cNvSpPr/>
          <p:nvPr/>
        </p:nvSpPr>
        <p:spPr>
          <a:xfrm>
            <a:off x="597561" y="1017724"/>
            <a:ext cx="8723857" cy="135421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Both Infrastructure and code has their own configurations and we need a system to manage it</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Tools used: SCM and issue tracking</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Configuration Management Techniques</a:t>
            </a:r>
            <a:endParaRPr/>
          </a:p>
        </p:txBody>
      </p:sp>
      <p:grpSp>
        <p:nvGrpSpPr>
          <p:cNvPr id="906" name="Google Shape;906;p90"/>
          <p:cNvGrpSpPr/>
          <p:nvPr/>
        </p:nvGrpSpPr>
        <p:grpSpPr>
          <a:xfrm>
            <a:off x="2641397" y="2537313"/>
            <a:ext cx="4680220" cy="3507046"/>
            <a:chOff x="2641397" y="2537313"/>
            <a:chExt cx="4680220" cy="3507046"/>
          </a:xfrm>
        </p:grpSpPr>
        <p:sp>
          <p:nvSpPr>
            <p:cNvPr id="907" name="Google Shape;907;p90"/>
            <p:cNvSpPr/>
            <p:nvPr/>
          </p:nvSpPr>
          <p:spPr>
            <a:xfrm>
              <a:off x="4632319" y="2537313"/>
              <a:ext cx="1277163" cy="1300062"/>
            </a:xfrm>
            <a:custGeom>
              <a:avLst/>
              <a:gdLst/>
              <a:ahLst/>
              <a:cxnLst/>
              <a:rect l="l" t="t" r="r" b="b"/>
              <a:pathLst>
                <a:path w="1300061" h="1277162" extrusionOk="0">
                  <a:moveTo>
                    <a:pt x="650031" y="0"/>
                  </a:moveTo>
                  <a:lnTo>
                    <a:pt x="1300060" y="313667"/>
                  </a:lnTo>
                  <a:lnTo>
                    <a:pt x="1300060" y="963496"/>
                  </a:lnTo>
                  <a:lnTo>
                    <a:pt x="650031" y="1277162"/>
                  </a:lnTo>
                  <a:lnTo>
                    <a:pt x="1" y="963496"/>
                  </a:lnTo>
                  <a:lnTo>
                    <a:pt x="1" y="313667"/>
                  </a:lnTo>
                  <a:lnTo>
                    <a:pt x="650031" y="0"/>
                  </a:lnTo>
                  <a:close/>
                </a:path>
              </a:pathLst>
            </a:custGeom>
            <a:solidFill>
              <a:schemeClr val="accent2"/>
            </a:solidFill>
            <a:ln w="12700" cap="flat" cmpd="sng">
              <a:solidFill>
                <a:schemeClr val="lt1"/>
              </a:solidFill>
              <a:prstDash val="solid"/>
              <a:miter lim="800000"/>
              <a:headEnd type="none" w="sm" len="sm"/>
              <a:tailEnd type="none" w="sm" len="sm"/>
            </a:ln>
          </p:spPr>
          <p:txBody>
            <a:bodyPr spcFirstLastPara="1" wrap="square" lIns="252875" tIns="256675" rIns="252875" bIns="256675" anchor="ctr" anchorCtr="0">
              <a:noAutofit/>
            </a:bodyPr>
            <a:lstStyle/>
            <a:p>
              <a:pPr marL="0" marR="0" lvl="0" indent="0" algn="ctr" rtl="0">
                <a:lnSpc>
                  <a:spcPct val="90000"/>
                </a:lnSpc>
                <a:spcBef>
                  <a:spcPts val="0"/>
                </a:spcBef>
                <a:spcAft>
                  <a:spcPts val="0"/>
                </a:spcAft>
                <a:buNone/>
              </a:pPr>
              <a:r>
                <a:rPr lang="en-US" sz="1050" b="1">
                  <a:solidFill>
                    <a:schemeClr val="lt1"/>
                  </a:solidFill>
                  <a:latin typeface="Calibri"/>
                  <a:ea typeface="Calibri"/>
                  <a:cs typeface="Calibri"/>
                  <a:sym typeface="Calibri"/>
                </a:rPr>
                <a:t>Orchestration</a:t>
              </a:r>
              <a:endParaRPr sz="1050" b="1">
                <a:solidFill>
                  <a:schemeClr val="lt1"/>
                </a:solidFill>
                <a:latin typeface="Calibri"/>
                <a:ea typeface="Calibri"/>
                <a:cs typeface="Calibri"/>
                <a:sym typeface="Calibri"/>
              </a:endParaRPr>
            </a:p>
          </p:txBody>
        </p:sp>
        <p:sp>
          <p:nvSpPr>
            <p:cNvPr id="908" name="Google Shape;908;p90"/>
            <p:cNvSpPr/>
            <p:nvPr/>
          </p:nvSpPr>
          <p:spPr>
            <a:xfrm>
              <a:off x="5870749" y="2797326"/>
              <a:ext cx="1450868" cy="7800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90"/>
            <p:cNvSpPr/>
            <p:nvPr/>
          </p:nvSpPr>
          <p:spPr>
            <a:xfrm>
              <a:off x="3442893" y="2537314"/>
              <a:ext cx="1131053" cy="1300061"/>
            </a:xfrm>
            <a:custGeom>
              <a:avLst/>
              <a:gdLst/>
              <a:ahLst/>
              <a:cxnLst/>
              <a:rect l="l" t="t" r="r" b="b"/>
              <a:pathLst>
                <a:path w="1300061" h="1131053" extrusionOk="0">
                  <a:moveTo>
                    <a:pt x="650030" y="0"/>
                  </a:moveTo>
                  <a:lnTo>
                    <a:pt x="1300061" y="246004"/>
                  </a:lnTo>
                  <a:lnTo>
                    <a:pt x="1300061" y="885049"/>
                  </a:lnTo>
                  <a:lnTo>
                    <a:pt x="650030" y="1131053"/>
                  </a:lnTo>
                  <a:lnTo>
                    <a:pt x="0" y="885049"/>
                  </a:lnTo>
                  <a:lnTo>
                    <a:pt x="0" y="246004"/>
                  </a:lnTo>
                  <a:lnTo>
                    <a:pt x="650030" y="0"/>
                  </a:lnTo>
                  <a:close/>
                </a:path>
              </a:pathLst>
            </a:custGeom>
            <a:solidFill>
              <a:schemeClr val="accent3"/>
            </a:solidFill>
            <a:ln w="12700" cap="flat" cmpd="sng">
              <a:solidFill>
                <a:schemeClr val="lt1"/>
              </a:solidFill>
              <a:prstDash val="solid"/>
              <a:miter lim="800000"/>
              <a:headEnd type="none" w="sm" len="sm"/>
              <a:tailEnd type="none" w="sm" len="sm"/>
            </a:ln>
          </p:spPr>
          <p:txBody>
            <a:bodyPr spcFirstLastPara="1" wrap="square" lIns="176250" tIns="202575" rIns="176250" bIns="202575" anchor="ctr" anchorCtr="0">
              <a:noAutofit/>
            </a:bodyPr>
            <a:lstStyle/>
            <a:p>
              <a:pPr marL="0" marR="0" lvl="0" indent="0" algn="ctr" rtl="0">
                <a:lnSpc>
                  <a:spcPct val="90000"/>
                </a:lnSpc>
                <a:spcBef>
                  <a:spcPts val="0"/>
                </a:spcBef>
                <a:spcAft>
                  <a:spcPts val="0"/>
                </a:spcAft>
                <a:buNone/>
              </a:pPr>
              <a:endParaRPr sz="1050" b="1">
                <a:solidFill>
                  <a:schemeClr val="lt1"/>
                </a:solidFill>
                <a:latin typeface="Calibri"/>
                <a:ea typeface="Calibri"/>
                <a:cs typeface="Calibri"/>
                <a:sym typeface="Calibri"/>
              </a:endParaRPr>
            </a:p>
          </p:txBody>
        </p:sp>
        <p:sp>
          <p:nvSpPr>
            <p:cNvPr id="910" name="Google Shape;910;p90"/>
            <p:cNvSpPr/>
            <p:nvPr/>
          </p:nvSpPr>
          <p:spPr>
            <a:xfrm>
              <a:off x="4092265" y="3640806"/>
              <a:ext cx="1131053" cy="1300061"/>
            </a:xfrm>
            <a:custGeom>
              <a:avLst/>
              <a:gdLst/>
              <a:ahLst/>
              <a:cxnLst/>
              <a:rect l="l" t="t" r="r" b="b"/>
              <a:pathLst>
                <a:path w="1300061" h="1131053" extrusionOk="0">
                  <a:moveTo>
                    <a:pt x="650030" y="0"/>
                  </a:moveTo>
                  <a:lnTo>
                    <a:pt x="1300061" y="246004"/>
                  </a:lnTo>
                  <a:lnTo>
                    <a:pt x="1300061" y="885049"/>
                  </a:lnTo>
                  <a:lnTo>
                    <a:pt x="650030" y="1131053"/>
                  </a:lnTo>
                  <a:lnTo>
                    <a:pt x="0" y="885049"/>
                  </a:lnTo>
                  <a:lnTo>
                    <a:pt x="0" y="246004"/>
                  </a:lnTo>
                  <a:lnTo>
                    <a:pt x="650030" y="0"/>
                  </a:lnTo>
                  <a:close/>
                </a:path>
              </a:pathLst>
            </a:custGeom>
            <a:solidFill>
              <a:schemeClr val="accent4"/>
            </a:solidFill>
            <a:ln w="12700" cap="flat" cmpd="sng">
              <a:solidFill>
                <a:schemeClr val="lt1"/>
              </a:solidFill>
              <a:prstDash val="solid"/>
              <a:miter lim="800000"/>
              <a:headEnd type="none" w="sm" len="sm"/>
              <a:tailEnd type="none" w="sm" len="sm"/>
            </a:ln>
          </p:spPr>
          <p:txBody>
            <a:bodyPr spcFirstLastPara="1" wrap="square" lIns="218150" tIns="244500" rIns="218150" bIns="244500" anchor="ctr" anchorCtr="0">
              <a:noAutofit/>
            </a:bodyPr>
            <a:lstStyle/>
            <a:p>
              <a:pPr marL="0" marR="0" lvl="0" indent="0" algn="ctr" rtl="0">
                <a:lnSpc>
                  <a:spcPct val="90000"/>
                </a:lnSpc>
                <a:spcBef>
                  <a:spcPts val="0"/>
                </a:spcBef>
                <a:spcAft>
                  <a:spcPts val="0"/>
                </a:spcAft>
                <a:buNone/>
              </a:pPr>
              <a:r>
                <a:rPr lang="en-US" sz="1050" b="1">
                  <a:solidFill>
                    <a:schemeClr val="lt1"/>
                  </a:solidFill>
                  <a:latin typeface="Calibri"/>
                  <a:ea typeface="Calibri"/>
                  <a:cs typeface="Calibri"/>
                  <a:sym typeface="Calibri"/>
                </a:rPr>
                <a:t>Automation</a:t>
              </a:r>
              <a:endParaRPr sz="1050" b="1">
                <a:solidFill>
                  <a:schemeClr val="lt1"/>
                </a:solidFill>
                <a:latin typeface="Calibri"/>
                <a:ea typeface="Calibri"/>
                <a:cs typeface="Calibri"/>
                <a:sym typeface="Calibri"/>
              </a:endParaRPr>
            </a:p>
          </p:txBody>
        </p:sp>
        <p:sp>
          <p:nvSpPr>
            <p:cNvPr id="911" name="Google Shape;911;p90"/>
            <p:cNvSpPr/>
            <p:nvPr/>
          </p:nvSpPr>
          <p:spPr>
            <a:xfrm>
              <a:off x="2641397" y="3900818"/>
              <a:ext cx="1404065" cy="7800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90"/>
            <p:cNvSpPr/>
            <p:nvPr/>
          </p:nvSpPr>
          <p:spPr>
            <a:xfrm>
              <a:off x="5313803" y="3640806"/>
              <a:ext cx="1131053" cy="1300061"/>
            </a:xfrm>
            <a:custGeom>
              <a:avLst/>
              <a:gdLst/>
              <a:ahLst/>
              <a:cxnLst/>
              <a:rect l="l" t="t" r="r" b="b"/>
              <a:pathLst>
                <a:path w="1300061" h="1131053" extrusionOk="0">
                  <a:moveTo>
                    <a:pt x="650030" y="0"/>
                  </a:moveTo>
                  <a:lnTo>
                    <a:pt x="1300061" y="246004"/>
                  </a:lnTo>
                  <a:lnTo>
                    <a:pt x="1300061" y="885049"/>
                  </a:lnTo>
                  <a:lnTo>
                    <a:pt x="650030" y="1131053"/>
                  </a:lnTo>
                  <a:lnTo>
                    <a:pt x="0" y="885049"/>
                  </a:lnTo>
                  <a:lnTo>
                    <a:pt x="0" y="246004"/>
                  </a:lnTo>
                  <a:lnTo>
                    <a:pt x="650030" y="0"/>
                  </a:lnTo>
                  <a:close/>
                </a:path>
              </a:pathLst>
            </a:custGeom>
            <a:solidFill>
              <a:srgbClr val="AEABAB"/>
            </a:solidFill>
            <a:ln w="12700" cap="flat" cmpd="sng">
              <a:solidFill>
                <a:schemeClr val="lt1"/>
              </a:solidFill>
              <a:prstDash val="solid"/>
              <a:miter lim="800000"/>
              <a:headEnd type="none" w="sm" len="sm"/>
              <a:tailEnd type="none" w="sm" len="sm"/>
            </a:ln>
          </p:spPr>
          <p:txBody>
            <a:bodyPr spcFirstLastPara="1" wrap="square" lIns="176250" tIns="202575" rIns="176250" bIns="202575" anchor="ctr" anchorCtr="0">
              <a:noAutofit/>
            </a:bodyPr>
            <a:lstStyle/>
            <a:p>
              <a:pPr marL="0" marR="0" lvl="0" indent="0" algn="ctr" rtl="0">
                <a:lnSpc>
                  <a:spcPct val="90000"/>
                </a:lnSpc>
                <a:spcBef>
                  <a:spcPts val="0"/>
                </a:spcBef>
                <a:spcAft>
                  <a:spcPts val="0"/>
                </a:spcAft>
                <a:buNone/>
              </a:pPr>
              <a:endParaRPr sz="1050" b="1">
                <a:solidFill>
                  <a:schemeClr val="lt1"/>
                </a:solidFill>
                <a:latin typeface="Calibri"/>
                <a:ea typeface="Calibri"/>
                <a:cs typeface="Calibri"/>
                <a:sym typeface="Calibri"/>
              </a:endParaRPr>
            </a:p>
          </p:txBody>
        </p:sp>
        <p:sp>
          <p:nvSpPr>
            <p:cNvPr id="913" name="Google Shape;913;p90"/>
            <p:cNvSpPr/>
            <p:nvPr/>
          </p:nvSpPr>
          <p:spPr>
            <a:xfrm>
              <a:off x="4705374" y="4744298"/>
              <a:ext cx="1131054" cy="1300061"/>
            </a:xfrm>
            <a:custGeom>
              <a:avLst/>
              <a:gdLst/>
              <a:ahLst/>
              <a:cxnLst/>
              <a:rect l="l" t="t" r="r" b="b"/>
              <a:pathLst>
                <a:path w="1300061" h="1131053" extrusionOk="0">
                  <a:moveTo>
                    <a:pt x="650030" y="0"/>
                  </a:moveTo>
                  <a:lnTo>
                    <a:pt x="1300061" y="246004"/>
                  </a:lnTo>
                  <a:lnTo>
                    <a:pt x="1300061" y="885049"/>
                  </a:lnTo>
                  <a:lnTo>
                    <a:pt x="650030" y="1131053"/>
                  </a:lnTo>
                  <a:lnTo>
                    <a:pt x="0" y="885049"/>
                  </a:lnTo>
                  <a:lnTo>
                    <a:pt x="0" y="246004"/>
                  </a:lnTo>
                  <a:lnTo>
                    <a:pt x="650030" y="0"/>
                  </a:lnTo>
                  <a:close/>
                </a:path>
              </a:pathLst>
            </a:custGeom>
            <a:solidFill>
              <a:schemeClr val="accent6"/>
            </a:solidFill>
            <a:ln w="12700" cap="flat" cmpd="sng">
              <a:solidFill>
                <a:schemeClr val="lt1"/>
              </a:solidFill>
              <a:prstDash val="solid"/>
              <a:miter lim="800000"/>
              <a:headEnd type="none" w="sm" len="sm"/>
              <a:tailEnd type="none" w="sm" len="sm"/>
            </a:ln>
          </p:spPr>
          <p:txBody>
            <a:bodyPr spcFirstLastPara="1" wrap="square" lIns="218150" tIns="244500" rIns="218150" bIns="244500" anchor="ctr" anchorCtr="0">
              <a:noAutofit/>
            </a:bodyPr>
            <a:lstStyle/>
            <a:p>
              <a:pPr marL="0" marR="0" lvl="0" indent="0" algn="ctr" rtl="0">
                <a:lnSpc>
                  <a:spcPct val="90000"/>
                </a:lnSpc>
                <a:spcBef>
                  <a:spcPts val="0"/>
                </a:spcBef>
                <a:spcAft>
                  <a:spcPts val="0"/>
                </a:spcAft>
                <a:buNone/>
              </a:pPr>
              <a:r>
                <a:rPr lang="en-US" sz="1050" b="1">
                  <a:solidFill>
                    <a:schemeClr val="lt1"/>
                  </a:solidFill>
                  <a:latin typeface="Calibri"/>
                  <a:ea typeface="Calibri"/>
                  <a:cs typeface="Calibri"/>
                  <a:sym typeface="Calibri"/>
                </a:rPr>
                <a:t>Upgrades and Patching</a:t>
              </a:r>
              <a:endParaRPr sz="1050" b="1">
                <a:solidFill>
                  <a:schemeClr val="lt1"/>
                </a:solidFill>
                <a:latin typeface="Calibri"/>
                <a:ea typeface="Calibri"/>
                <a:cs typeface="Calibri"/>
                <a:sym typeface="Calibri"/>
              </a:endParaRPr>
            </a:p>
          </p:txBody>
        </p:sp>
        <p:sp>
          <p:nvSpPr>
            <p:cNvPr id="914" name="Google Shape;914;p90"/>
            <p:cNvSpPr/>
            <p:nvPr/>
          </p:nvSpPr>
          <p:spPr>
            <a:xfrm>
              <a:off x="5870749" y="5004310"/>
              <a:ext cx="1450868" cy="78003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90"/>
            <p:cNvSpPr/>
            <p:nvPr/>
          </p:nvSpPr>
          <p:spPr>
            <a:xfrm>
              <a:off x="3483837" y="4744298"/>
              <a:ext cx="1131053" cy="1300061"/>
            </a:xfrm>
            <a:custGeom>
              <a:avLst/>
              <a:gdLst/>
              <a:ahLst/>
              <a:cxnLst/>
              <a:rect l="l" t="t" r="r" b="b"/>
              <a:pathLst>
                <a:path w="1300061" h="1131053" extrusionOk="0">
                  <a:moveTo>
                    <a:pt x="650030" y="0"/>
                  </a:moveTo>
                  <a:lnTo>
                    <a:pt x="1300061" y="246004"/>
                  </a:lnTo>
                  <a:lnTo>
                    <a:pt x="1300061" y="885049"/>
                  </a:lnTo>
                  <a:lnTo>
                    <a:pt x="650030" y="1131053"/>
                  </a:lnTo>
                  <a:lnTo>
                    <a:pt x="0" y="885049"/>
                  </a:lnTo>
                  <a:lnTo>
                    <a:pt x="0" y="246004"/>
                  </a:lnTo>
                  <a:lnTo>
                    <a:pt x="650030" y="0"/>
                  </a:lnTo>
                  <a:close/>
                </a:path>
              </a:pathLst>
            </a:custGeom>
            <a:solidFill>
              <a:srgbClr val="AEABAB"/>
            </a:solidFill>
            <a:ln w="12700" cap="flat" cmpd="sng">
              <a:solidFill>
                <a:schemeClr val="lt1"/>
              </a:solidFill>
              <a:prstDash val="solid"/>
              <a:miter lim="800000"/>
              <a:headEnd type="none" w="sm" len="sm"/>
              <a:tailEnd type="none" w="sm" len="sm"/>
            </a:ln>
          </p:spPr>
          <p:txBody>
            <a:bodyPr spcFirstLastPara="1" wrap="square" lIns="176250" tIns="202575" rIns="176250" bIns="202575" anchor="ctr" anchorCtr="0">
              <a:noAutofit/>
            </a:bodyPr>
            <a:lstStyle/>
            <a:p>
              <a:pPr marL="0" marR="0" lvl="0" indent="0" algn="ctr" rtl="0">
                <a:lnSpc>
                  <a:spcPct val="90000"/>
                </a:lnSpc>
                <a:spcBef>
                  <a:spcPts val="0"/>
                </a:spcBef>
                <a:spcAft>
                  <a:spcPts val="0"/>
                </a:spcAft>
                <a:buNone/>
              </a:pPr>
              <a:endParaRPr sz="1050" b="1">
                <a:solidFill>
                  <a:schemeClr val="lt1"/>
                </a:solidFill>
                <a:latin typeface="Calibri"/>
                <a:ea typeface="Calibri"/>
                <a:cs typeface="Calibri"/>
                <a:sym typeface="Calibri"/>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9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Configuration Management: Orchestration</a:t>
            </a:r>
            <a:endParaRPr/>
          </a:p>
        </p:txBody>
      </p:sp>
      <p:sp>
        <p:nvSpPr>
          <p:cNvPr id="921" name="Google Shape;921;p91"/>
          <p:cNvSpPr/>
          <p:nvPr/>
        </p:nvSpPr>
        <p:spPr>
          <a:xfrm>
            <a:off x="597561" y="1017724"/>
            <a:ext cx="8723857" cy="30469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Orchestration connects all the automation tasks and works to make it efficient and manageable</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Benefits: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Centralized management</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Auditing</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Runbook</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Workflow</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Pipeline</a:t>
            </a:r>
            <a:endParaRPr/>
          </a:p>
          <a:p>
            <a:pPr marL="457200" marR="0" lvl="1" indent="0" algn="l"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9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Configuration Management: Automation</a:t>
            </a:r>
            <a:endParaRPr/>
          </a:p>
        </p:txBody>
      </p:sp>
      <p:sp>
        <p:nvSpPr>
          <p:cNvPr id="927" name="Google Shape;927;p92"/>
          <p:cNvSpPr/>
          <p:nvPr/>
        </p:nvSpPr>
        <p:spPr>
          <a:xfrm>
            <a:off x="597561" y="1017724"/>
            <a:ext cx="8723857" cy="304698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Automation manages the process by highly automatic means, reducing the human involvement and there by saves a lot of  cost!</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Example: Automating HR Database; This will help to:</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Identify, Monitor and evaluate employee details</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Log into the identity management system and create the account employee accounts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create the file share on the required server</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Track employee engagement</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Perform synthetic login to validate account availability and password</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931"/>
        <p:cNvGrpSpPr/>
        <p:nvPr/>
      </p:nvGrpSpPr>
      <p:grpSpPr>
        <a:xfrm>
          <a:off x="0" y="0"/>
          <a:ext cx="0" cy="0"/>
          <a:chOff x="0" y="0"/>
          <a:chExt cx="0" cy="0"/>
        </a:xfrm>
      </p:grpSpPr>
      <p:sp>
        <p:nvSpPr>
          <p:cNvPr id="932" name="Google Shape;932;p9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Configuration Management: Upgrades and Patching</a:t>
            </a:r>
            <a:endParaRPr/>
          </a:p>
        </p:txBody>
      </p:sp>
      <p:sp>
        <p:nvSpPr>
          <p:cNvPr id="933" name="Google Shape;933;p93"/>
          <p:cNvSpPr/>
          <p:nvPr/>
        </p:nvSpPr>
        <p:spPr>
          <a:xfrm>
            <a:off x="597561" y="1017724"/>
            <a:ext cx="8723857" cy="427809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Once everything is set and we have all the pieces and parts to deploy our application, its time to upgrade and patch them.</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This process is done in two steps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Change Management</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Blue/green deployment</a:t>
            </a:r>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Change Management </a:t>
            </a:r>
            <a:r>
              <a:rPr lang="en-US" sz="1600">
                <a:solidFill>
                  <a:schemeClr val="dk1"/>
                </a:solidFill>
                <a:latin typeface="Calibri"/>
                <a:ea typeface="Calibri"/>
                <a:cs typeface="Calibri"/>
                <a:sym typeface="Calibri"/>
              </a:rPr>
              <a:t>- Process of committing a change that will have an impact on production workload</a:t>
            </a: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Blue/green deployment </a:t>
            </a:r>
            <a:r>
              <a:rPr lang="en-US" sz="1600">
                <a:solidFill>
                  <a:schemeClr val="dk1"/>
                </a:solidFill>
                <a:latin typeface="Calibri"/>
                <a:ea typeface="Calibri"/>
                <a:cs typeface="Calibri"/>
                <a:sym typeface="Calibri"/>
              </a:rPr>
              <a:t>– It suggests -  when applying a patch into a production environment, you should deploy into a copy of production and then shift this production load onto the copy, instead of applying a tested patch straight into production</a:t>
            </a:r>
            <a:endParaRPr sz="16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297445-D3ED-4673-918A-F19CA2D08678}"/>
              </a:ext>
            </a:extLst>
          </p:cNvPr>
          <p:cNvSpPr>
            <a:spLocks noGrp="1"/>
          </p:cNvSpPr>
          <p:nvPr>
            <p:ph type="body" sz="quarter" idx="10"/>
          </p:nvPr>
        </p:nvSpPr>
        <p:spPr/>
        <p:txBody>
          <a:bodyPr/>
          <a:lstStyle/>
          <a:p>
            <a:endParaRPr lang="en-PH"/>
          </a:p>
        </p:txBody>
      </p:sp>
      <p:sp>
        <p:nvSpPr>
          <p:cNvPr id="2" name="Title 1">
            <a:extLst>
              <a:ext uri="{FF2B5EF4-FFF2-40B4-BE49-F238E27FC236}">
                <a16:creationId xmlns:a16="http://schemas.microsoft.com/office/drawing/2014/main" id="{271CEA45-0133-42F1-B758-09E713228F04}"/>
              </a:ext>
            </a:extLst>
          </p:cNvPr>
          <p:cNvSpPr>
            <a:spLocks noGrp="1"/>
          </p:cNvSpPr>
          <p:nvPr>
            <p:ph type="title" idx="4294967295"/>
          </p:nvPr>
        </p:nvSpPr>
        <p:spPr>
          <a:xfrm>
            <a:off x="390525" y="1277938"/>
            <a:ext cx="2236788" cy="2203450"/>
          </a:xfrm>
          <a:prstGeom prst="ellipse">
            <a:avLst/>
          </a:prstGeom>
          <a:solidFill>
            <a:srgbClr val="262626"/>
          </a:solidFill>
          <a:ln w="174625" cmpd="thinThick">
            <a:solidFill>
              <a:srgbClr val="262626"/>
            </a:solidFill>
          </a:ln>
        </p:spPr>
        <p:txBody>
          <a:bodyPr spcFirstLastPara="1" vert="horz" wrap="square" lIns="74319" tIns="37159" rIns="74319" bIns="37159" rtlCol="0" anchor="ctr" anchorCtr="0">
            <a:normAutofit/>
          </a:bodyPr>
          <a:lstStyle/>
          <a:p>
            <a:pPr algn="ctr"/>
            <a:r>
              <a:rPr lang="en-US" sz="2113" kern="1200">
                <a:solidFill>
                  <a:srgbClr val="FFFFFF"/>
                </a:solidFill>
                <a:latin typeface="+mj-lt"/>
                <a:ea typeface="+mj-ea"/>
                <a:cs typeface="+mj-cs"/>
              </a:rPr>
              <a:t>Industrial IOT</a:t>
            </a:r>
          </a:p>
        </p:txBody>
      </p:sp>
      <p:pic>
        <p:nvPicPr>
          <p:cNvPr id="6146" name="Picture 2" descr="What is the Industrial Internet of Things? | ROCK Networks">
            <a:extLst>
              <a:ext uri="{FF2B5EF4-FFF2-40B4-BE49-F238E27FC236}">
                <a16:creationId xmlns:a16="http://schemas.microsoft.com/office/drawing/2014/main" id="{B9ADD611-52BD-4941-9C5A-B6F971D111CB}"/>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779713" y="1277938"/>
            <a:ext cx="6929437" cy="461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70818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94"/>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800"/>
              <a:buNone/>
            </a:pPr>
            <a:r>
              <a:rPr lang="en-US"/>
              <a:t>Cloud Security and Risk Management Concepts</a:t>
            </a:r>
            <a:endParaRPr/>
          </a:p>
        </p:txBody>
      </p:sp>
      <p:sp>
        <p:nvSpPr>
          <p:cNvPr id="939" name="Google Shape;939;p94"/>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D8D8D8"/>
              </a:buClr>
              <a:buSzPts val="1900"/>
              <a:buNone/>
            </a:pPr>
            <a:r>
              <a:rPr lang="en-US" b="1">
                <a:solidFill>
                  <a:srgbClr val="D8D8D8"/>
                </a:solidFill>
              </a:rPr>
              <a:t>Module 06 </a:t>
            </a:r>
            <a:endParaRPr b="1">
              <a:solidFill>
                <a:srgbClr val="D8D8D8"/>
              </a:solidFil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9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Threat</a:t>
            </a:r>
            <a:endParaRPr/>
          </a:p>
        </p:txBody>
      </p:sp>
      <p:sp>
        <p:nvSpPr>
          <p:cNvPr id="945" name="Google Shape;945;p95"/>
          <p:cNvSpPr/>
          <p:nvPr/>
        </p:nvSpPr>
        <p:spPr>
          <a:xfrm>
            <a:off x="597561" y="963132"/>
            <a:ext cx="8723857" cy="1569660"/>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Any uncertainty in entity, compute, storage, networking or code that could cause harm is referred as threat</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Example: Distributed Denial of Service (DDoS) attack</a:t>
            </a:r>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946" name="Google Shape;946;p95"/>
          <p:cNvPicPr preferRelativeResize="0"/>
          <p:nvPr/>
        </p:nvPicPr>
        <p:blipFill rotWithShape="1">
          <a:blip r:embed="rId3">
            <a:alphaModFix/>
          </a:blip>
          <a:srcRect/>
          <a:stretch/>
        </p:blipFill>
        <p:spPr>
          <a:xfrm>
            <a:off x="1622543" y="2257638"/>
            <a:ext cx="6306806" cy="3853305"/>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50"/>
        <p:cNvGrpSpPr/>
        <p:nvPr/>
      </p:nvGrpSpPr>
      <p:grpSpPr>
        <a:xfrm>
          <a:off x="0" y="0"/>
          <a:ext cx="0" cy="0"/>
          <a:chOff x="0" y="0"/>
          <a:chExt cx="0" cy="0"/>
        </a:xfrm>
      </p:grpSpPr>
      <p:sp>
        <p:nvSpPr>
          <p:cNvPr id="951" name="Google Shape;951;p9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Vulnerability</a:t>
            </a:r>
            <a:endParaRPr/>
          </a:p>
        </p:txBody>
      </p:sp>
      <p:sp>
        <p:nvSpPr>
          <p:cNvPr id="952" name="Google Shape;952;p96"/>
          <p:cNvSpPr/>
          <p:nvPr/>
        </p:nvSpPr>
        <p:spPr>
          <a:xfrm>
            <a:off x="597561" y="963132"/>
            <a:ext cx="8723857" cy="4708981"/>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Vulnerability is a threat that has not been mitigated</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All vulnerabilities are threats, but not all threats are vulnerabilities; the only difference is threads are assigned to specific asset but vulnerabilities are not!</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 order to get to know about their vulnerabilities most of the companies use tools like bug bounty, but you can also consider Common Vulnerabilities and Exposures (CVE) database for information on most common vulnerabilities</a:t>
            </a:r>
            <a:endParaRPr sz="1600" b="0" i="0" u="none" strike="noStrike" cap="none">
              <a:solidFill>
                <a:schemeClr val="dk1"/>
              </a:solidFill>
              <a:latin typeface="Calibri"/>
              <a:ea typeface="Calibri"/>
              <a:cs typeface="Calibri"/>
              <a:sym typeface="Calibri"/>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 Largest vulnerabilities in virtualization domain include Meltdown and Spectre</a:t>
            </a: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285750" algn="l" rtl="0">
              <a:lnSpc>
                <a:spcPct val="150000"/>
              </a:lnSpc>
              <a:spcBef>
                <a:spcPts val="0"/>
              </a:spcBef>
              <a:spcAft>
                <a:spcPts val="0"/>
              </a:spcAft>
              <a:buClr>
                <a:schemeClr val="dk1"/>
              </a:buClr>
              <a:buSzPts val="1600"/>
              <a:buFont typeface="Arial"/>
              <a:buChar char="•"/>
            </a:pPr>
            <a:r>
              <a:rPr lang="en-US" sz="1600" b="0" i="1" u="none" strike="noStrike" cap="none">
                <a:solidFill>
                  <a:schemeClr val="dk1"/>
                </a:solidFill>
                <a:latin typeface="Calibri"/>
                <a:ea typeface="Calibri"/>
                <a:cs typeface="Calibri"/>
                <a:sym typeface="Calibri"/>
              </a:rPr>
              <a:t>Sources for more info:</a:t>
            </a:r>
            <a:endParaRPr/>
          </a:p>
          <a:p>
            <a:pPr marL="742950" marR="0" lvl="2" indent="-285750" algn="l" rtl="0">
              <a:lnSpc>
                <a:spcPct val="150000"/>
              </a:lnSpc>
              <a:spcBef>
                <a:spcPts val="0"/>
              </a:spcBef>
              <a:spcAft>
                <a:spcPts val="0"/>
              </a:spcAft>
              <a:buClr>
                <a:schemeClr val="dk1"/>
              </a:buClr>
              <a:buSzPts val="1300"/>
              <a:buFont typeface="Arial"/>
              <a:buChar char="•"/>
            </a:pPr>
            <a:r>
              <a:rPr lang="en-US" sz="1300" b="0" i="1" u="none" strike="noStrike" cap="none">
                <a:solidFill>
                  <a:schemeClr val="dk1"/>
                </a:solidFill>
                <a:latin typeface="Calibri"/>
                <a:ea typeface="Calibri"/>
                <a:cs typeface="Calibri"/>
                <a:sym typeface="Calibri"/>
              </a:rPr>
              <a:t>Google’s Bug Bounty Project Zero: </a:t>
            </a:r>
            <a:r>
              <a:rPr lang="en-US" sz="1300" b="0" i="1" u="sng" strike="noStrike" cap="none">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https://googleprojectzero.blogspot.com/</a:t>
            </a:r>
            <a:endParaRPr sz="1300" b="0" i="1" u="none" strike="noStrike" cap="none">
              <a:solidFill>
                <a:schemeClr val="dk1"/>
              </a:solidFill>
              <a:latin typeface="Calibri"/>
              <a:ea typeface="Calibri"/>
              <a:cs typeface="Calibri"/>
              <a:sym typeface="Calibri"/>
            </a:endParaRPr>
          </a:p>
          <a:p>
            <a:pPr marL="742950" marR="0" lvl="2" indent="-285750" algn="l" rtl="0">
              <a:lnSpc>
                <a:spcPct val="150000"/>
              </a:lnSpc>
              <a:spcBef>
                <a:spcPts val="0"/>
              </a:spcBef>
              <a:spcAft>
                <a:spcPts val="0"/>
              </a:spcAft>
              <a:buClr>
                <a:schemeClr val="dk1"/>
              </a:buClr>
              <a:buSzPts val="1300"/>
              <a:buFont typeface="Arial"/>
              <a:buChar char="•"/>
            </a:pPr>
            <a:r>
              <a:rPr lang="en-US" sz="1300" b="0" i="1" u="none" strike="noStrike" cap="none">
                <a:solidFill>
                  <a:schemeClr val="dk1"/>
                </a:solidFill>
                <a:latin typeface="Calibri"/>
                <a:ea typeface="Calibri"/>
                <a:cs typeface="Calibri"/>
                <a:sym typeface="Calibri"/>
              </a:rPr>
              <a:t>CVE database: </a:t>
            </a:r>
            <a:r>
              <a:rPr lang="en-US" sz="1300" b="0" i="1" u="sng" strike="noStrike" cap="none">
                <a:solidFill>
                  <a:schemeClr val="dk1"/>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https://cve.mitre.org/cve/</a:t>
            </a:r>
            <a:r>
              <a:rPr lang="en-US" sz="1300" b="0" i="1" u="none" strike="noStrike" cap="none">
                <a:solidFill>
                  <a:schemeClr val="dk1"/>
                </a:solidFill>
                <a:latin typeface="Calibri"/>
                <a:ea typeface="Calibri"/>
                <a:cs typeface="Calibri"/>
                <a:sym typeface="Calibri"/>
              </a:rPr>
              <a:t> </a:t>
            </a:r>
            <a:endParaRPr/>
          </a:p>
          <a:p>
            <a:pPr marL="457200" marR="0" lvl="2" indent="0" algn="l" rtl="0">
              <a:lnSpc>
                <a:spcPct val="150000"/>
              </a:lnSpc>
              <a:spcBef>
                <a:spcPts val="0"/>
              </a:spcBef>
              <a:spcAft>
                <a:spcPts val="0"/>
              </a:spcAft>
              <a:buNone/>
            </a:pPr>
            <a:endParaRPr sz="18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9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Security Assessments</a:t>
            </a:r>
            <a:endParaRPr/>
          </a:p>
        </p:txBody>
      </p:sp>
      <p:sp>
        <p:nvSpPr>
          <p:cNvPr id="958" name="Google Shape;958;p97"/>
          <p:cNvSpPr/>
          <p:nvPr/>
        </p:nvSpPr>
        <p:spPr>
          <a:xfrm>
            <a:off x="597561" y="963132"/>
            <a:ext cx="8723857" cy="830997"/>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Security assessment is a systematic evaluation of organization’s security policies and controls</a:t>
            </a:r>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grpSp>
        <p:nvGrpSpPr>
          <p:cNvPr id="959" name="Google Shape;959;p97"/>
          <p:cNvGrpSpPr/>
          <p:nvPr/>
        </p:nvGrpSpPr>
        <p:grpSpPr>
          <a:xfrm>
            <a:off x="2874178" y="1609098"/>
            <a:ext cx="3764282" cy="4013779"/>
            <a:chOff x="1181707" y="0"/>
            <a:chExt cx="3764281" cy="4013779"/>
          </a:xfrm>
        </p:grpSpPr>
        <p:sp>
          <p:nvSpPr>
            <p:cNvPr id="960" name="Google Shape;960;p97"/>
            <p:cNvSpPr/>
            <p:nvPr/>
          </p:nvSpPr>
          <p:spPr>
            <a:xfrm>
              <a:off x="1944324" y="2006889"/>
              <a:ext cx="500277" cy="953272"/>
            </a:xfrm>
            <a:custGeom>
              <a:avLst/>
              <a:gdLst/>
              <a:ahLst/>
              <a:cxnLst/>
              <a:rect l="l" t="t" r="r" b="b"/>
              <a:pathLst>
                <a:path w="120000" h="120000" extrusionOk="0">
                  <a:moveTo>
                    <a:pt x="0" y="0"/>
                  </a:moveTo>
                  <a:lnTo>
                    <a:pt x="60000" y="0"/>
                  </a:lnTo>
                  <a:lnTo>
                    <a:pt x="60000" y="120000"/>
                  </a:lnTo>
                  <a:lnTo>
                    <a:pt x="120000" y="12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97"/>
            <p:cNvSpPr txBox="1"/>
            <p:nvPr/>
          </p:nvSpPr>
          <p:spPr>
            <a:xfrm>
              <a:off x="2167548" y="2456611"/>
              <a:ext cx="53828" cy="5382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1500" b="1">
                <a:solidFill>
                  <a:schemeClr val="dk1"/>
                </a:solidFill>
                <a:latin typeface="Calibri"/>
                <a:ea typeface="Calibri"/>
                <a:cs typeface="Calibri"/>
                <a:sym typeface="Calibri"/>
              </a:endParaRPr>
            </a:p>
          </p:txBody>
        </p:sp>
        <p:sp>
          <p:nvSpPr>
            <p:cNvPr id="962" name="Google Shape;962;p97"/>
            <p:cNvSpPr/>
            <p:nvPr/>
          </p:nvSpPr>
          <p:spPr>
            <a:xfrm>
              <a:off x="1944324" y="1961169"/>
              <a:ext cx="500277" cy="91440"/>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97"/>
            <p:cNvSpPr txBox="1"/>
            <p:nvPr/>
          </p:nvSpPr>
          <p:spPr>
            <a:xfrm>
              <a:off x="2181956" y="1994382"/>
              <a:ext cx="25013" cy="25013"/>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1500" b="1">
                <a:solidFill>
                  <a:schemeClr val="dk1"/>
                </a:solidFill>
                <a:latin typeface="Calibri"/>
                <a:ea typeface="Calibri"/>
                <a:cs typeface="Calibri"/>
                <a:sym typeface="Calibri"/>
              </a:endParaRPr>
            </a:p>
          </p:txBody>
        </p:sp>
        <p:sp>
          <p:nvSpPr>
            <p:cNvPr id="964" name="Google Shape;964;p97"/>
            <p:cNvSpPr/>
            <p:nvPr/>
          </p:nvSpPr>
          <p:spPr>
            <a:xfrm>
              <a:off x="1944324" y="1053616"/>
              <a:ext cx="500277" cy="953272"/>
            </a:xfrm>
            <a:custGeom>
              <a:avLst/>
              <a:gdLst/>
              <a:ahLst/>
              <a:cxnLst/>
              <a:rect l="l" t="t" r="r" b="b"/>
              <a:pathLst>
                <a:path w="120000" h="120000" extrusionOk="0">
                  <a:moveTo>
                    <a:pt x="0" y="120000"/>
                  </a:moveTo>
                  <a:lnTo>
                    <a:pt x="60000" y="120000"/>
                  </a:lnTo>
                  <a:lnTo>
                    <a:pt x="60000" y="0"/>
                  </a:lnTo>
                  <a:lnTo>
                    <a:pt x="120000" y="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97"/>
            <p:cNvSpPr txBox="1"/>
            <p:nvPr/>
          </p:nvSpPr>
          <p:spPr>
            <a:xfrm>
              <a:off x="2167548" y="1503338"/>
              <a:ext cx="53828" cy="53828"/>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1500" b="1">
                <a:solidFill>
                  <a:schemeClr val="dk1"/>
                </a:solidFill>
                <a:latin typeface="Calibri"/>
                <a:ea typeface="Calibri"/>
                <a:cs typeface="Calibri"/>
                <a:sym typeface="Calibri"/>
              </a:endParaRPr>
            </a:p>
          </p:txBody>
        </p:sp>
        <p:sp>
          <p:nvSpPr>
            <p:cNvPr id="966" name="Google Shape;966;p97"/>
            <p:cNvSpPr/>
            <p:nvPr/>
          </p:nvSpPr>
          <p:spPr>
            <a:xfrm rot="-5400000">
              <a:off x="-443874" y="1625580"/>
              <a:ext cx="4013779" cy="762618"/>
            </a:xfrm>
            <a:prstGeom prst="rect">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97"/>
            <p:cNvSpPr txBox="1"/>
            <p:nvPr/>
          </p:nvSpPr>
          <p:spPr>
            <a:xfrm rot="-5400000">
              <a:off x="-443874" y="1625580"/>
              <a:ext cx="4013779" cy="762618"/>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b="1">
                  <a:solidFill>
                    <a:schemeClr val="lt1"/>
                  </a:solidFill>
                  <a:latin typeface="Calibri"/>
                  <a:ea typeface="Calibri"/>
                  <a:cs typeface="Calibri"/>
                  <a:sym typeface="Calibri"/>
                </a:rPr>
                <a:t>Security Assessment</a:t>
              </a:r>
              <a:endParaRPr sz="1500" b="1">
                <a:solidFill>
                  <a:schemeClr val="lt1"/>
                </a:solidFill>
                <a:latin typeface="Calibri"/>
                <a:ea typeface="Calibri"/>
                <a:cs typeface="Calibri"/>
                <a:sym typeface="Calibri"/>
              </a:endParaRPr>
            </a:p>
          </p:txBody>
        </p:sp>
        <p:sp>
          <p:nvSpPr>
            <p:cNvPr id="968" name="Google Shape;968;p97"/>
            <p:cNvSpPr/>
            <p:nvPr/>
          </p:nvSpPr>
          <p:spPr>
            <a:xfrm>
              <a:off x="2444601" y="672307"/>
              <a:ext cx="2501387" cy="762618"/>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97"/>
            <p:cNvSpPr txBox="1"/>
            <p:nvPr/>
          </p:nvSpPr>
          <p:spPr>
            <a:xfrm>
              <a:off x="2444601" y="672307"/>
              <a:ext cx="2501387" cy="762618"/>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b="1">
                  <a:solidFill>
                    <a:schemeClr val="lt1"/>
                  </a:solidFill>
                  <a:latin typeface="Calibri"/>
                  <a:ea typeface="Calibri"/>
                  <a:cs typeface="Calibri"/>
                  <a:sym typeface="Calibri"/>
                </a:rPr>
                <a:t>Penetration Testing</a:t>
              </a:r>
              <a:endParaRPr sz="1500" b="1">
                <a:solidFill>
                  <a:schemeClr val="lt1"/>
                </a:solidFill>
                <a:latin typeface="Calibri"/>
                <a:ea typeface="Calibri"/>
                <a:cs typeface="Calibri"/>
                <a:sym typeface="Calibri"/>
              </a:endParaRPr>
            </a:p>
          </p:txBody>
        </p:sp>
        <p:sp>
          <p:nvSpPr>
            <p:cNvPr id="970" name="Google Shape;970;p97"/>
            <p:cNvSpPr/>
            <p:nvPr/>
          </p:nvSpPr>
          <p:spPr>
            <a:xfrm>
              <a:off x="2444601" y="1625580"/>
              <a:ext cx="2501387" cy="762618"/>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97"/>
            <p:cNvSpPr txBox="1"/>
            <p:nvPr/>
          </p:nvSpPr>
          <p:spPr>
            <a:xfrm>
              <a:off x="2444601" y="1625580"/>
              <a:ext cx="2501387" cy="762618"/>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b="1">
                  <a:solidFill>
                    <a:schemeClr val="lt1"/>
                  </a:solidFill>
                  <a:latin typeface="Calibri"/>
                  <a:ea typeface="Calibri"/>
                  <a:cs typeface="Calibri"/>
                  <a:sym typeface="Calibri"/>
                </a:rPr>
                <a:t>Vulnerability Scanning</a:t>
              </a:r>
              <a:endParaRPr sz="1500" b="1">
                <a:solidFill>
                  <a:schemeClr val="lt1"/>
                </a:solidFill>
                <a:latin typeface="Calibri"/>
                <a:ea typeface="Calibri"/>
                <a:cs typeface="Calibri"/>
                <a:sym typeface="Calibri"/>
              </a:endParaRPr>
            </a:p>
          </p:txBody>
        </p:sp>
        <p:sp>
          <p:nvSpPr>
            <p:cNvPr id="972" name="Google Shape;972;p97"/>
            <p:cNvSpPr/>
            <p:nvPr/>
          </p:nvSpPr>
          <p:spPr>
            <a:xfrm>
              <a:off x="2444601" y="2578853"/>
              <a:ext cx="2501387" cy="762618"/>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97"/>
            <p:cNvSpPr txBox="1"/>
            <p:nvPr/>
          </p:nvSpPr>
          <p:spPr>
            <a:xfrm>
              <a:off x="2444601" y="2578853"/>
              <a:ext cx="2501387" cy="762618"/>
            </a:xfrm>
            <a:prstGeom prst="rect">
              <a:avLst/>
            </a:prstGeom>
            <a:noFill/>
            <a:ln>
              <a:noFill/>
            </a:ln>
          </p:spPr>
          <p:txBody>
            <a:bodyPr spcFirstLastPara="1" wrap="square" lIns="9525" tIns="9525" rIns="9525" bIns="9525" anchor="ctr" anchorCtr="0">
              <a:noAutofit/>
            </a:bodyPr>
            <a:lstStyle/>
            <a:p>
              <a:pPr marL="0" marR="0" lvl="0" indent="0" algn="ctr" rtl="0">
                <a:lnSpc>
                  <a:spcPct val="90000"/>
                </a:lnSpc>
                <a:spcBef>
                  <a:spcPts val="0"/>
                </a:spcBef>
                <a:spcAft>
                  <a:spcPts val="0"/>
                </a:spcAft>
                <a:buNone/>
              </a:pPr>
              <a:r>
                <a:rPr lang="en-US" sz="1500" b="1">
                  <a:solidFill>
                    <a:schemeClr val="lt1"/>
                  </a:solidFill>
                  <a:latin typeface="Calibri"/>
                  <a:ea typeface="Calibri"/>
                  <a:cs typeface="Calibri"/>
                  <a:sym typeface="Calibri"/>
                </a:rPr>
                <a:t>Application Scanning</a:t>
              </a:r>
              <a:endParaRPr sz="1500" b="1">
                <a:solidFill>
                  <a:schemeClr val="lt1"/>
                </a:solidFill>
                <a:latin typeface="Calibri"/>
                <a:ea typeface="Calibri"/>
                <a:cs typeface="Calibri"/>
                <a:sym typeface="Calibri"/>
              </a:endParaRPr>
            </a:p>
          </p:txBody>
        </p:sp>
      </p:gr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9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Penetration Testing</a:t>
            </a:r>
            <a:endParaRPr/>
          </a:p>
        </p:txBody>
      </p:sp>
      <p:sp>
        <p:nvSpPr>
          <p:cNvPr id="979" name="Google Shape;979;p98"/>
          <p:cNvSpPr/>
          <p:nvPr/>
        </p:nvSpPr>
        <p:spPr>
          <a:xfrm>
            <a:off x="597561" y="963132"/>
            <a:ext cx="8723857" cy="1938992"/>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Penetration testing is the process of penetrating into the clients network and testing it by the same methodologies and techniques that attackers use</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Goal:</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Information gathering </a:t>
            </a:r>
            <a:endParaRPr sz="1600" b="0" i="0" u="none" strike="noStrike" cap="none">
              <a:solidFill>
                <a:schemeClr val="dk1"/>
              </a:solidFill>
              <a:latin typeface="Calibri"/>
              <a:ea typeface="Calibri"/>
              <a:cs typeface="Calibri"/>
              <a:sym typeface="Calibri"/>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Vulnerability exploitation (Ethically)</a:t>
            </a:r>
            <a:endParaRPr/>
          </a:p>
        </p:txBody>
      </p:sp>
      <p:grpSp>
        <p:nvGrpSpPr>
          <p:cNvPr id="980" name="Google Shape;980;p98"/>
          <p:cNvGrpSpPr/>
          <p:nvPr/>
        </p:nvGrpSpPr>
        <p:grpSpPr>
          <a:xfrm>
            <a:off x="3100354" y="3073762"/>
            <a:ext cx="3708465" cy="2648462"/>
            <a:chOff x="1236910" y="270"/>
            <a:chExt cx="3708465" cy="2648462"/>
          </a:xfrm>
        </p:grpSpPr>
        <p:sp>
          <p:nvSpPr>
            <p:cNvPr id="981" name="Google Shape;981;p98"/>
            <p:cNvSpPr/>
            <p:nvPr/>
          </p:nvSpPr>
          <p:spPr>
            <a:xfrm>
              <a:off x="3002846" y="1009503"/>
              <a:ext cx="971264" cy="462233"/>
            </a:xfrm>
            <a:custGeom>
              <a:avLst/>
              <a:gdLst/>
              <a:ahLst/>
              <a:cxnLst/>
              <a:rect l="l" t="t" r="r" b="b"/>
              <a:pathLst>
                <a:path w="120000" h="120000" extrusionOk="0">
                  <a:moveTo>
                    <a:pt x="0" y="0"/>
                  </a:moveTo>
                  <a:lnTo>
                    <a:pt x="0" y="81776"/>
                  </a:lnTo>
                  <a:lnTo>
                    <a:pt x="120000" y="81776"/>
                  </a:lnTo>
                  <a:lnTo>
                    <a:pt x="120000" y="120000"/>
                  </a:lnTo>
                </a:path>
              </a:pathLst>
            </a:custGeom>
            <a:noFill/>
            <a:ln w="12700" cap="flat" cmpd="sng">
              <a:solidFill>
                <a:schemeClr val="accent2"/>
              </a:solidFill>
              <a:prstDash val="solid"/>
              <a:miter lim="800000"/>
              <a:headEnd type="none" w="sm" len="sm"/>
              <a:tailEnd type="none" w="sm" len="sm"/>
            </a:ln>
          </p:spPr>
        </p:sp>
        <p:sp>
          <p:nvSpPr>
            <p:cNvPr id="982" name="Google Shape;982;p98"/>
            <p:cNvSpPr/>
            <p:nvPr/>
          </p:nvSpPr>
          <p:spPr>
            <a:xfrm>
              <a:off x="2031581" y="1009503"/>
              <a:ext cx="971264" cy="462233"/>
            </a:xfrm>
            <a:custGeom>
              <a:avLst/>
              <a:gdLst/>
              <a:ahLst/>
              <a:cxnLst/>
              <a:rect l="l" t="t" r="r" b="b"/>
              <a:pathLst>
                <a:path w="120000" h="120000" extrusionOk="0">
                  <a:moveTo>
                    <a:pt x="120000" y="0"/>
                  </a:moveTo>
                  <a:lnTo>
                    <a:pt x="120000" y="81776"/>
                  </a:lnTo>
                  <a:lnTo>
                    <a:pt x="0" y="81776"/>
                  </a:lnTo>
                  <a:lnTo>
                    <a:pt x="0" y="120000"/>
                  </a:lnTo>
                </a:path>
              </a:pathLst>
            </a:custGeom>
            <a:noFill/>
            <a:ln w="12700" cap="flat" cmpd="sng">
              <a:solidFill>
                <a:schemeClr val="accent2"/>
              </a:solidFill>
              <a:prstDash val="solid"/>
              <a:miter lim="800000"/>
              <a:headEnd type="none" w="sm" len="sm"/>
              <a:tailEnd type="none" w="sm" len="sm"/>
            </a:ln>
          </p:spPr>
        </p:sp>
        <p:sp>
          <p:nvSpPr>
            <p:cNvPr id="983" name="Google Shape;983;p98"/>
            <p:cNvSpPr/>
            <p:nvPr/>
          </p:nvSpPr>
          <p:spPr>
            <a:xfrm>
              <a:off x="2208174" y="270"/>
              <a:ext cx="1589342" cy="1009232"/>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98"/>
            <p:cNvSpPr/>
            <p:nvPr/>
          </p:nvSpPr>
          <p:spPr>
            <a:xfrm>
              <a:off x="2384768" y="168034"/>
              <a:ext cx="1589342" cy="1009232"/>
            </a:xfrm>
            <a:prstGeom prst="roundRect">
              <a:avLst>
                <a:gd name="adj" fmla="val 10000"/>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98"/>
            <p:cNvSpPr txBox="1"/>
            <p:nvPr/>
          </p:nvSpPr>
          <p:spPr>
            <a:xfrm>
              <a:off x="2414327" y="197593"/>
              <a:ext cx="1530224" cy="950114"/>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Types</a:t>
              </a:r>
              <a:endParaRPr sz="1400">
                <a:solidFill>
                  <a:schemeClr val="dk1"/>
                </a:solidFill>
                <a:latin typeface="Calibri"/>
                <a:ea typeface="Calibri"/>
                <a:cs typeface="Calibri"/>
                <a:sym typeface="Calibri"/>
              </a:endParaRPr>
            </a:p>
          </p:txBody>
        </p:sp>
        <p:sp>
          <p:nvSpPr>
            <p:cNvPr id="986" name="Google Shape;986;p98"/>
            <p:cNvSpPr/>
            <p:nvPr/>
          </p:nvSpPr>
          <p:spPr>
            <a:xfrm>
              <a:off x="1236910" y="1471736"/>
              <a:ext cx="1589342" cy="1009232"/>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98"/>
            <p:cNvSpPr/>
            <p:nvPr/>
          </p:nvSpPr>
          <p:spPr>
            <a:xfrm>
              <a:off x="1413503" y="1639500"/>
              <a:ext cx="1589342" cy="1009232"/>
            </a:xfrm>
            <a:prstGeom prst="roundRect">
              <a:avLst>
                <a:gd name="adj" fmla="val 10000"/>
              </a:avLst>
            </a:prstGeom>
            <a:solidFill>
              <a:schemeClr val="lt1">
                <a:alpha val="89803"/>
              </a:schemeClr>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98"/>
            <p:cNvSpPr txBox="1"/>
            <p:nvPr/>
          </p:nvSpPr>
          <p:spPr>
            <a:xfrm>
              <a:off x="1443062" y="1669059"/>
              <a:ext cx="1530224" cy="950114"/>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Internal Penetration Testing</a:t>
              </a:r>
              <a:endParaRPr sz="1400">
                <a:solidFill>
                  <a:schemeClr val="dk1"/>
                </a:solidFill>
                <a:latin typeface="Calibri"/>
                <a:ea typeface="Calibri"/>
                <a:cs typeface="Calibri"/>
                <a:sym typeface="Calibri"/>
              </a:endParaRPr>
            </a:p>
          </p:txBody>
        </p:sp>
        <p:sp>
          <p:nvSpPr>
            <p:cNvPr id="989" name="Google Shape;989;p98"/>
            <p:cNvSpPr/>
            <p:nvPr/>
          </p:nvSpPr>
          <p:spPr>
            <a:xfrm>
              <a:off x="3179439" y="1471736"/>
              <a:ext cx="1589342" cy="1009232"/>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98"/>
            <p:cNvSpPr/>
            <p:nvPr/>
          </p:nvSpPr>
          <p:spPr>
            <a:xfrm>
              <a:off x="3356033" y="1639500"/>
              <a:ext cx="1589342" cy="1009232"/>
            </a:xfrm>
            <a:prstGeom prst="roundRect">
              <a:avLst>
                <a:gd name="adj" fmla="val 10000"/>
              </a:avLst>
            </a:prstGeom>
            <a:solidFill>
              <a:schemeClr val="lt1">
                <a:alpha val="89803"/>
              </a:schemeClr>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98"/>
            <p:cNvSpPr txBox="1"/>
            <p:nvPr/>
          </p:nvSpPr>
          <p:spPr>
            <a:xfrm>
              <a:off x="3385592" y="1669059"/>
              <a:ext cx="1530224" cy="950114"/>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None/>
              </a:pPr>
              <a:r>
                <a:rPr lang="en-US" sz="1400">
                  <a:solidFill>
                    <a:schemeClr val="dk1"/>
                  </a:solidFill>
                  <a:latin typeface="Calibri"/>
                  <a:ea typeface="Calibri"/>
                  <a:cs typeface="Calibri"/>
                  <a:sym typeface="Calibri"/>
                </a:rPr>
                <a:t>External Penetration Testing</a:t>
              </a:r>
              <a:endParaRPr sz="1400">
                <a:solidFill>
                  <a:schemeClr val="dk1"/>
                </a:solidFill>
                <a:latin typeface="Calibri"/>
                <a:ea typeface="Calibri"/>
                <a:cs typeface="Calibri"/>
                <a:sym typeface="Calibri"/>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995"/>
        <p:cNvGrpSpPr/>
        <p:nvPr/>
      </p:nvGrpSpPr>
      <p:grpSpPr>
        <a:xfrm>
          <a:off x="0" y="0"/>
          <a:ext cx="0" cy="0"/>
          <a:chOff x="0" y="0"/>
          <a:chExt cx="0" cy="0"/>
        </a:xfrm>
      </p:grpSpPr>
      <p:sp>
        <p:nvSpPr>
          <p:cNvPr id="996" name="Google Shape;996;p9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Vulnerability Scanning</a:t>
            </a:r>
            <a:endParaRPr/>
          </a:p>
        </p:txBody>
      </p:sp>
      <p:sp>
        <p:nvSpPr>
          <p:cNvPr id="997" name="Google Shape;997;p99"/>
          <p:cNvSpPr/>
          <p:nvPr/>
        </p:nvSpPr>
        <p:spPr>
          <a:xfrm>
            <a:off x="597561" y="963132"/>
            <a:ext cx="8723857" cy="3416320"/>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Vulnerability Scanning is the  process identifying known weaknesses that can be exploited to gain any kind of access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Goal:</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To identify potential exploits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Vulnerability exploitation can is done in following Steps:</a:t>
            </a:r>
            <a:endParaRPr/>
          </a:p>
          <a:p>
            <a:pPr marL="800100" marR="0" lvl="2" indent="-342900" algn="l" rtl="0">
              <a:lnSpc>
                <a:spcPct val="150000"/>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Tester gains access to the client network</a:t>
            </a:r>
            <a:endParaRPr/>
          </a:p>
          <a:p>
            <a:pPr marL="800100" marR="0" lvl="2" indent="-342900" algn="l" rtl="0">
              <a:lnSpc>
                <a:spcPct val="150000"/>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Tries to elevate the privileges in order to exploit the system</a:t>
            </a: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001"/>
        <p:cNvGrpSpPr/>
        <p:nvPr/>
      </p:nvGrpSpPr>
      <p:grpSpPr>
        <a:xfrm>
          <a:off x="0" y="0"/>
          <a:ext cx="0" cy="0"/>
          <a:chOff x="0" y="0"/>
          <a:chExt cx="0" cy="0"/>
        </a:xfrm>
      </p:grpSpPr>
      <p:sp>
        <p:nvSpPr>
          <p:cNvPr id="1002" name="Google Shape;1002;p10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Application Scanning</a:t>
            </a:r>
            <a:endParaRPr/>
          </a:p>
        </p:txBody>
      </p:sp>
      <p:sp>
        <p:nvSpPr>
          <p:cNvPr id="1003" name="Google Shape;1003;p100"/>
          <p:cNvSpPr/>
          <p:nvPr/>
        </p:nvSpPr>
        <p:spPr>
          <a:xfrm>
            <a:off x="597561" y="963132"/>
            <a:ext cx="8723857" cy="5262979"/>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Application Scanning is the  process of testing the application for unknown vulnerabilities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Most part of the testing is performed manually in the following steps:</a:t>
            </a:r>
            <a:endParaRPr/>
          </a:p>
          <a:p>
            <a:pPr marL="800100" marR="0" lvl="2" indent="-342900" algn="l" rtl="0">
              <a:lnSpc>
                <a:spcPct val="150000"/>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Reviewing the source code </a:t>
            </a:r>
            <a:endParaRPr/>
          </a:p>
          <a:p>
            <a:pPr marL="800100" marR="0" lvl="2" indent="-342900" algn="l" rtl="0">
              <a:lnSpc>
                <a:spcPct val="150000"/>
              </a:lnSpc>
              <a:spcBef>
                <a:spcPts val="0"/>
              </a:spcBef>
              <a:spcAft>
                <a:spcPts val="0"/>
              </a:spcAft>
              <a:buClr>
                <a:schemeClr val="dk1"/>
              </a:buClr>
              <a:buSzPts val="1600"/>
              <a:buFont typeface="Calibri"/>
              <a:buAutoNum type="arabicPeriod"/>
            </a:pPr>
            <a:r>
              <a:rPr lang="en-US" sz="1600" b="0" i="0" u="none" strike="noStrike" cap="none">
                <a:solidFill>
                  <a:schemeClr val="dk1"/>
                </a:solidFill>
                <a:latin typeface="Calibri"/>
                <a:ea typeface="Calibri"/>
                <a:cs typeface="Calibri"/>
                <a:sym typeface="Calibri"/>
              </a:rPr>
              <a:t>Suggesting the best coding practices</a:t>
            </a:r>
            <a:endParaRPr/>
          </a:p>
          <a:p>
            <a:pPr marL="342900" marR="0" lvl="1" indent="-34290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Other than with the manual process, Applications are also tested in three ways: Data, Interface, and Misuse</a:t>
            </a:r>
            <a:endParaRPr/>
          </a:p>
          <a:p>
            <a:pPr marL="800100" marR="0" lvl="2" indent="-34290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Data testing is performed by sending data to an application and reviewing how the application responds</a:t>
            </a:r>
            <a:endParaRPr/>
          </a:p>
          <a:p>
            <a:pPr marL="800100" marR="0" lvl="2" indent="-34290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Interface testing is performed to test the interface for unintended consequences</a:t>
            </a:r>
            <a:endParaRPr/>
          </a:p>
          <a:p>
            <a:pPr marL="800100" marR="0" lvl="2" indent="-34290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Misuse testing is performed to understand how application behaves when something goes wrong</a:t>
            </a:r>
            <a:endParaRPr sz="1600" b="0" i="0" u="none" strike="noStrike" cap="none">
              <a:solidFill>
                <a:schemeClr val="dk1"/>
              </a:solidFill>
              <a:latin typeface="Calibri"/>
              <a:ea typeface="Calibri"/>
              <a:cs typeface="Calibri"/>
              <a:sym typeface="Calibri"/>
            </a:endParaRPr>
          </a:p>
          <a:p>
            <a:pPr marL="800100" marR="0" lvl="2" indent="-24130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p10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Security</a:t>
            </a:r>
            <a:endParaRPr/>
          </a:p>
        </p:txBody>
      </p:sp>
      <p:sp>
        <p:nvSpPr>
          <p:cNvPr id="1009" name="Google Shape;1009;p101"/>
          <p:cNvSpPr/>
          <p:nvPr/>
        </p:nvSpPr>
        <p:spPr>
          <a:xfrm>
            <a:off x="597561" y="963132"/>
            <a:ext cx="8723857" cy="3416320"/>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Data is the most important asset, One should be more protective about their data – be it personal or work data</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identity theft is the major concern now-a-days as it captures and compromises the personal information</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Whoever gets hold on the personal information can do malicious activities such as performing a password reset on an email account, sending communications that are disparaging to someone’s character etc. which is scary to imagine!</a:t>
            </a:r>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13"/>
        <p:cNvGrpSpPr/>
        <p:nvPr/>
      </p:nvGrpSpPr>
      <p:grpSpPr>
        <a:xfrm>
          <a:off x="0" y="0"/>
          <a:ext cx="0" cy="0"/>
          <a:chOff x="0" y="0"/>
          <a:chExt cx="0" cy="0"/>
        </a:xfrm>
      </p:grpSpPr>
      <p:sp>
        <p:nvSpPr>
          <p:cNvPr id="1014" name="Google Shape;1014;p10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Security: Data Categories</a:t>
            </a:r>
            <a:endParaRPr/>
          </a:p>
        </p:txBody>
      </p:sp>
      <p:grpSp>
        <p:nvGrpSpPr>
          <p:cNvPr id="1015" name="Google Shape;1015;p102"/>
          <p:cNvGrpSpPr/>
          <p:nvPr/>
        </p:nvGrpSpPr>
        <p:grpSpPr>
          <a:xfrm>
            <a:off x="888099" y="2125518"/>
            <a:ext cx="8063984" cy="3608739"/>
            <a:chOff x="847" y="543714"/>
            <a:chExt cx="8063984" cy="3608739"/>
          </a:xfrm>
        </p:grpSpPr>
        <p:sp>
          <p:nvSpPr>
            <p:cNvPr id="1016" name="Google Shape;1016;p102"/>
            <p:cNvSpPr/>
            <p:nvPr/>
          </p:nvSpPr>
          <p:spPr>
            <a:xfrm rot="5400000">
              <a:off x="501679" y="1415914"/>
              <a:ext cx="1508583" cy="2510248"/>
            </a:xfrm>
            <a:prstGeom prst="corner">
              <a:avLst>
                <a:gd name="adj1" fmla="val 16120"/>
                <a:gd name="adj2" fmla="val 16110"/>
              </a:avLst>
            </a:prstGeom>
            <a:solidFill>
              <a:schemeClr val="accent3"/>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02"/>
            <p:cNvSpPr/>
            <p:nvPr/>
          </p:nvSpPr>
          <p:spPr>
            <a:xfrm>
              <a:off x="249859" y="2165937"/>
              <a:ext cx="2266266" cy="19865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02"/>
            <p:cNvSpPr txBox="1"/>
            <p:nvPr/>
          </p:nvSpPr>
          <p:spPr>
            <a:xfrm>
              <a:off x="249859" y="2165937"/>
              <a:ext cx="2266266" cy="1986515"/>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None/>
              </a:pPr>
              <a:r>
                <a:rPr lang="en-US" sz="1800">
                  <a:solidFill>
                    <a:schemeClr val="dk1"/>
                  </a:solidFill>
                  <a:latin typeface="Calibri"/>
                  <a:ea typeface="Calibri"/>
                  <a:cs typeface="Calibri"/>
                  <a:sym typeface="Calibri"/>
                </a:rPr>
                <a:t>Public</a:t>
              </a:r>
              <a:endParaRPr sz="1800">
                <a:solidFill>
                  <a:schemeClr val="dk1"/>
                </a:solidFill>
                <a:latin typeface="Calibri"/>
                <a:ea typeface="Calibri"/>
                <a:cs typeface="Calibri"/>
                <a:sym typeface="Calibri"/>
              </a:endParaRPr>
            </a:p>
            <a:p>
              <a:pPr marL="114300" marR="0" lvl="1" indent="-114300" algn="l" rtl="0">
                <a:lnSpc>
                  <a:spcPct val="90000"/>
                </a:lnSpc>
                <a:spcBef>
                  <a:spcPts val="63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Anyone can view the data</a:t>
              </a:r>
              <a:endParaRPr sz="14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Risk Level: LOW</a:t>
              </a:r>
              <a:endParaRPr sz="1400" b="0" i="0" u="none" strike="noStrike" cap="none">
                <a:solidFill>
                  <a:schemeClr val="dk1"/>
                </a:solidFill>
                <a:latin typeface="Calibri"/>
                <a:ea typeface="Calibri"/>
                <a:cs typeface="Calibri"/>
                <a:sym typeface="Calibri"/>
              </a:endParaRPr>
            </a:p>
          </p:txBody>
        </p:sp>
        <p:sp>
          <p:nvSpPr>
            <p:cNvPr id="1019" name="Google Shape;1019;p102"/>
            <p:cNvSpPr/>
            <p:nvPr/>
          </p:nvSpPr>
          <p:spPr>
            <a:xfrm>
              <a:off x="2088528" y="1231106"/>
              <a:ext cx="427597" cy="427597"/>
            </a:xfrm>
            <a:prstGeom prst="triangle">
              <a:avLst>
                <a:gd name="adj" fmla="val 100000"/>
              </a:avLst>
            </a:prstGeom>
            <a:solidFill>
              <a:srgbClr val="B38282"/>
            </a:solidFill>
            <a:ln w="12700" cap="flat" cmpd="sng">
              <a:solidFill>
                <a:srgbClr val="B3828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02"/>
            <p:cNvSpPr/>
            <p:nvPr/>
          </p:nvSpPr>
          <p:spPr>
            <a:xfrm rot="5400000">
              <a:off x="3276032" y="729397"/>
              <a:ext cx="1508583" cy="2510248"/>
            </a:xfrm>
            <a:prstGeom prst="corner">
              <a:avLst>
                <a:gd name="adj1" fmla="val 16120"/>
                <a:gd name="adj2" fmla="val 16110"/>
              </a:avLst>
            </a:prstGeom>
            <a:solidFill>
              <a:srgbClr val="C85B5B"/>
            </a:solidFill>
            <a:ln w="12700" cap="flat" cmpd="sng">
              <a:solidFill>
                <a:srgbClr val="C85B5B"/>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02"/>
            <p:cNvSpPr/>
            <p:nvPr/>
          </p:nvSpPr>
          <p:spPr>
            <a:xfrm>
              <a:off x="3024212" y="1479421"/>
              <a:ext cx="2266266" cy="19865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02"/>
            <p:cNvSpPr txBox="1"/>
            <p:nvPr/>
          </p:nvSpPr>
          <p:spPr>
            <a:xfrm>
              <a:off x="3024212" y="1479421"/>
              <a:ext cx="2266266" cy="1986515"/>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None/>
              </a:pPr>
              <a:r>
                <a:rPr lang="en-US" sz="1800">
                  <a:solidFill>
                    <a:schemeClr val="dk1"/>
                  </a:solidFill>
                  <a:latin typeface="Calibri"/>
                  <a:ea typeface="Calibri"/>
                  <a:cs typeface="Calibri"/>
                  <a:sym typeface="Calibri"/>
                </a:rPr>
                <a:t>Private</a:t>
              </a:r>
              <a:endParaRPr sz="1800">
                <a:solidFill>
                  <a:schemeClr val="dk1"/>
                </a:solidFill>
                <a:latin typeface="Calibri"/>
                <a:ea typeface="Calibri"/>
                <a:cs typeface="Calibri"/>
                <a:sym typeface="Calibri"/>
              </a:endParaRPr>
            </a:p>
            <a:p>
              <a:pPr marL="114300" marR="0" lvl="1" indent="-114300" algn="l" rtl="0">
                <a:lnSpc>
                  <a:spcPct val="90000"/>
                </a:lnSpc>
                <a:spcBef>
                  <a:spcPts val="63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Only internal personnel is able to view the data</a:t>
              </a:r>
              <a:endParaRPr sz="14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Risk Level: MEDIUM</a:t>
              </a:r>
              <a:endParaRPr sz="1400" b="0" i="0" u="none" strike="noStrike" cap="none">
                <a:solidFill>
                  <a:schemeClr val="dk1"/>
                </a:solidFill>
                <a:latin typeface="Calibri"/>
                <a:ea typeface="Calibri"/>
                <a:cs typeface="Calibri"/>
                <a:sym typeface="Calibri"/>
              </a:endParaRPr>
            </a:p>
          </p:txBody>
        </p:sp>
        <p:sp>
          <p:nvSpPr>
            <p:cNvPr id="1023" name="Google Shape;1023;p102"/>
            <p:cNvSpPr/>
            <p:nvPr/>
          </p:nvSpPr>
          <p:spPr>
            <a:xfrm>
              <a:off x="4862881" y="544590"/>
              <a:ext cx="427597" cy="427597"/>
            </a:xfrm>
            <a:prstGeom prst="triangle">
              <a:avLst>
                <a:gd name="adj" fmla="val 100000"/>
              </a:avLst>
            </a:prstGeom>
            <a:solidFill>
              <a:srgbClr val="E02F2F"/>
            </a:solidFill>
            <a:ln w="12700" cap="flat" cmpd="sng">
              <a:solidFill>
                <a:srgbClr val="E02F2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02"/>
            <p:cNvSpPr/>
            <p:nvPr/>
          </p:nvSpPr>
          <p:spPr>
            <a:xfrm rot="5400000">
              <a:off x="6050384" y="42881"/>
              <a:ext cx="1508583" cy="2510248"/>
            </a:xfrm>
            <a:prstGeom prst="corner">
              <a:avLst>
                <a:gd name="adj1" fmla="val 16120"/>
                <a:gd name="adj2" fmla="val 16110"/>
              </a:avLst>
            </a:prstGeom>
            <a:solidFill>
              <a:srgbClr val="FE0000"/>
            </a:solidFill>
            <a:ln w="12700" cap="flat" cmpd="sng">
              <a:solidFill>
                <a:srgbClr val="FE0000"/>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02"/>
            <p:cNvSpPr/>
            <p:nvPr/>
          </p:nvSpPr>
          <p:spPr>
            <a:xfrm>
              <a:off x="5798564" y="792904"/>
              <a:ext cx="2266266" cy="198651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02"/>
            <p:cNvSpPr txBox="1"/>
            <p:nvPr/>
          </p:nvSpPr>
          <p:spPr>
            <a:xfrm>
              <a:off x="5798564" y="792904"/>
              <a:ext cx="2266266" cy="1986515"/>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None/>
              </a:pPr>
              <a:r>
                <a:rPr lang="en-US" sz="1800">
                  <a:solidFill>
                    <a:schemeClr val="dk1"/>
                  </a:solidFill>
                  <a:latin typeface="Calibri"/>
                  <a:ea typeface="Calibri"/>
                  <a:cs typeface="Calibri"/>
                  <a:sym typeface="Calibri"/>
                </a:rPr>
                <a:t>Sensitive</a:t>
              </a:r>
              <a:endParaRPr sz="1800">
                <a:solidFill>
                  <a:schemeClr val="dk1"/>
                </a:solidFill>
                <a:latin typeface="Calibri"/>
                <a:ea typeface="Calibri"/>
                <a:cs typeface="Calibri"/>
                <a:sym typeface="Calibri"/>
              </a:endParaRPr>
            </a:p>
            <a:p>
              <a:pPr marL="114300" marR="0" lvl="1" indent="-114300" algn="l" rtl="0">
                <a:lnSpc>
                  <a:spcPct val="90000"/>
                </a:lnSpc>
                <a:spcBef>
                  <a:spcPts val="63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Only management or privileged personnel should have knowledge of the information</a:t>
              </a:r>
              <a:endParaRPr sz="14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Risk Level: HIGH</a:t>
              </a: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10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Security: Confidentiality</a:t>
            </a:r>
            <a:endParaRPr/>
          </a:p>
        </p:txBody>
      </p:sp>
      <p:sp>
        <p:nvSpPr>
          <p:cNvPr id="1032" name="Google Shape;1032;p103"/>
          <p:cNvSpPr/>
          <p:nvPr/>
        </p:nvSpPr>
        <p:spPr>
          <a:xfrm>
            <a:off x="597561" y="963132"/>
            <a:ext cx="8723857" cy="1938992"/>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Confidentially refers to protecting the valuable assets/data from unauthorized access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Goal of Security mechanisms that offer confidentiality is to:</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Prevent confidential data access</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Make the asset useless even if the access is achieved</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Confidentiality can be maintained by encryption and Sanitization</a:t>
            </a:r>
            <a:endParaRPr sz="1600" b="0" i="0" u="none" strike="noStrike" cap="none">
              <a:solidFill>
                <a:schemeClr val="dk1"/>
              </a:solidFill>
              <a:latin typeface="Calibri"/>
              <a:ea typeface="Calibri"/>
              <a:cs typeface="Calibri"/>
              <a:sym typeface="Calibri"/>
            </a:endParaRPr>
          </a:p>
        </p:txBody>
      </p:sp>
      <p:pic>
        <p:nvPicPr>
          <p:cNvPr id="1033" name="Google Shape;1033;p103"/>
          <p:cNvPicPr preferRelativeResize="0"/>
          <p:nvPr/>
        </p:nvPicPr>
        <p:blipFill rotWithShape="1">
          <a:blip r:embed="rId3">
            <a:alphaModFix/>
          </a:blip>
          <a:srcRect/>
          <a:stretch/>
        </p:blipFill>
        <p:spPr>
          <a:xfrm>
            <a:off x="4250028" y="3012227"/>
            <a:ext cx="5659147" cy="334759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8EFB143-EEB1-484D-832A-23E03742AF99}"/>
              </a:ext>
            </a:extLst>
          </p:cNvPr>
          <p:cNvSpPr>
            <a:spLocks noGrp="1"/>
          </p:cNvSpPr>
          <p:nvPr>
            <p:ph type="body" sz="quarter" idx="10"/>
          </p:nvPr>
        </p:nvSpPr>
        <p:spPr/>
        <p:txBody>
          <a:bodyPr/>
          <a:lstStyle/>
          <a:p>
            <a:endParaRPr lang="en-PH"/>
          </a:p>
        </p:txBody>
      </p:sp>
      <p:sp>
        <p:nvSpPr>
          <p:cNvPr id="2" name="Title 1">
            <a:extLst>
              <a:ext uri="{FF2B5EF4-FFF2-40B4-BE49-F238E27FC236}">
                <a16:creationId xmlns:a16="http://schemas.microsoft.com/office/drawing/2014/main" id="{271CEA45-0133-42F1-B758-09E713228F04}"/>
              </a:ext>
            </a:extLst>
          </p:cNvPr>
          <p:cNvSpPr>
            <a:spLocks noGrp="1"/>
          </p:cNvSpPr>
          <p:nvPr>
            <p:ph type="title" idx="4294967295"/>
          </p:nvPr>
        </p:nvSpPr>
        <p:spPr>
          <a:xfrm>
            <a:off x="441325" y="1901825"/>
            <a:ext cx="2236788" cy="2203450"/>
          </a:xfrm>
          <a:prstGeom prst="ellipse">
            <a:avLst/>
          </a:prstGeom>
          <a:solidFill>
            <a:srgbClr val="262626"/>
          </a:solidFill>
          <a:ln w="174625" cmpd="thinThick">
            <a:solidFill>
              <a:srgbClr val="262626"/>
            </a:solidFill>
          </a:ln>
        </p:spPr>
        <p:txBody>
          <a:bodyPr spcFirstLastPara="1" vert="horz" wrap="square" lIns="74319" tIns="37159" rIns="74319" bIns="37159" rtlCol="0" anchor="ctr" anchorCtr="0">
            <a:normAutofit/>
          </a:bodyPr>
          <a:lstStyle/>
          <a:p>
            <a:pPr algn="ctr"/>
            <a:r>
              <a:rPr lang="en-US" sz="2113" kern="1200" dirty="0">
                <a:solidFill>
                  <a:srgbClr val="FFFFFF"/>
                </a:solidFill>
                <a:latin typeface="+mj-lt"/>
                <a:ea typeface="+mj-ea"/>
                <a:cs typeface="+mj-cs"/>
              </a:rPr>
              <a:t>Consumer IOT</a:t>
            </a:r>
          </a:p>
        </p:txBody>
      </p:sp>
      <p:pic>
        <p:nvPicPr>
          <p:cNvPr id="7170" name="Picture 2" descr="Selected Internet-of-Things (IoT) Consumer Applications | AcceleratingBiz">
            <a:extLst>
              <a:ext uri="{FF2B5EF4-FFF2-40B4-BE49-F238E27FC236}">
                <a16:creationId xmlns:a16="http://schemas.microsoft.com/office/drawing/2014/main" id="{8DB0236F-A782-4441-A774-CC7B0B140847}"/>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873375" y="1901825"/>
            <a:ext cx="6883400" cy="4010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28176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10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Security: Encryption</a:t>
            </a:r>
            <a:endParaRPr/>
          </a:p>
        </p:txBody>
      </p:sp>
      <p:sp>
        <p:nvSpPr>
          <p:cNvPr id="1039" name="Google Shape;1039;p104"/>
          <p:cNvSpPr/>
          <p:nvPr/>
        </p:nvSpPr>
        <p:spPr>
          <a:xfrm>
            <a:off x="597561" y="963132"/>
            <a:ext cx="8723857" cy="1200329"/>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It is the process of obfuscating data in such a way that only authorized parties can read it</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Types of Encryption – Symmetric Encryption &amp; Asymmetric Encryption</a:t>
            </a:r>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cxnSp>
        <p:nvCxnSpPr>
          <p:cNvPr id="1040" name="Google Shape;1040;p104"/>
          <p:cNvCxnSpPr>
            <a:stCxn id="1039" idx="2"/>
          </p:cNvCxnSpPr>
          <p:nvPr/>
        </p:nvCxnSpPr>
        <p:spPr>
          <a:xfrm>
            <a:off x="4959490" y="2163461"/>
            <a:ext cx="21900" cy="3609600"/>
          </a:xfrm>
          <a:prstGeom prst="straightConnector1">
            <a:avLst/>
          </a:prstGeom>
          <a:noFill/>
          <a:ln w="9525" cap="flat" cmpd="sng">
            <a:solidFill>
              <a:schemeClr val="accent1"/>
            </a:solidFill>
            <a:prstDash val="solid"/>
            <a:miter lim="800000"/>
            <a:headEnd type="none" w="sm" len="sm"/>
            <a:tailEnd type="none" w="sm" len="sm"/>
          </a:ln>
        </p:spPr>
      </p:cxnSp>
      <p:sp>
        <p:nvSpPr>
          <p:cNvPr id="1041" name="Google Shape;1041;p104"/>
          <p:cNvSpPr/>
          <p:nvPr/>
        </p:nvSpPr>
        <p:spPr>
          <a:xfrm>
            <a:off x="854510" y="2098136"/>
            <a:ext cx="2459071"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Symmetric Key Encryption </a:t>
            </a:r>
            <a:endParaRPr sz="1600" b="1">
              <a:solidFill>
                <a:schemeClr val="dk1"/>
              </a:solidFill>
              <a:latin typeface="Calibri"/>
              <a:ea typeface="Calibri"/>
              <a:cs typeface="Calibri"/>
              <a:sym typeface="Calibri"/>
            </a:endParaRPr>
          </a:p>
        </p:txBody>
      </p:sp>
      <p:sp>
        <p:nvSpPr>
          <p:cNvPr id="1042" name="Google Shape;1042;p104"/>
          <p:cNvSpPr/>
          <p:nvPr/>
        </p:nvSpPr>
        <p:spPr>
          <a:xfrm>
            <a:off x="5443676" y="2173491"/>
            <a:ext cx="2567882"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chemeClr val="dk1"/>
                </a:solidFill>
                <a:latin typeface="Calibri"/>
                <a:ea typeface="Calibri"/>
                <a:cs typeface="Calibri"/>
                <a:sym typeface="Calibri"/>
              </a:rPr>
              <a:t>Asymmetric Key Encryption </a:t>
            </a:r>
            <a:endParaRPr sz="1600" b="1">
              <a:solidFill>
                <a:schemeClr val="dk1"/>
              </a:solidFill>
              <a:latin typeface="Calibri"/>
              <a:ea typeface="Calibri"/>
              <a:cs typeface="Calibri"/>
              <a:sym typeface="Calibri"/>
            </a:endParaRPr>
          </a:p>
        </p:txBody>
      </p:sp>
      <p:sp>
        <p:nvSpPr>
          <p:cNvPr id="1043" name="Google Shape;1043;p104"/>
          <p:cNvSpPr/>
          <p:nvPr/>
        </p:nvSpPr>
        <p:spPr>
          <a:xfrm>
            <a:off x="854510" y="2719277"/>
            <a:ext cx="3881264" cy="227010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Same key (a secret key) is used to both encrypt and decrypt electronic information</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Also Known as secret-key cryptography</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Less secured compared to Asymmetric Encryption</a:t>
            </a:r>
            <a:endParaRPr sz="1600">
              <a:solidFill>
                <a:schemeClr val="dk1"/>
              </a:solidFill>
              <a:latin typeface="Calibri"/>
              <a:ea typeface="Calibri"/>
              <a:cs typeface="Calibri"/>
              <a:sym typeface="Calibri"/>
            </a:endParaRPr>
          </a:p>
        </p:txBody>
      </p:sp>
      <p:sp>
        <p:nvSpPr>
          <p:cNvPr id="1044" name="Google Shape;1044;p104"/>
          <p:cNvSpPr/>
          <p:nvPr/>
        </p:nvSpPr>
        <p:spPr>
          <a:xfrm>
            <a:off x="5443676" y="2736296"/>
            <a:ext cx="3877742" cy="190077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Uses a pair of keys (Public key &amp; Secret key) to encrypt and decrypt electronic data</a:t>
            </a: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Also known as Public-key cryptography</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Assure high-level secure communication</a:t>
            </a:r>
            <a:endParaRPr sz="1600">
              <a:solidFill>
                <a:schemeClr val="dk1"/>
              </a:solidFill>
              <a:latin typeface="Calibri"/>
              <a:ea typeface="Calibri"/>
              <a:cs typeface="Calibri"/>
              <a:sym typeface="Calibri"/>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10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Security: Sanitization</a:t>
            </a:r>
            <a:endParaRPr/>
          </a:p>
        </p:txBody>
      </p:sp>
      <p:sp>
        <p:nvSpPr>
          <p:cNvPr id="1050" name="Google Shape;1050;p105"/>
          <p:cNvSpPr/>
          <p:nvPr/>
        </p:nvSpPr>
        <p:spPr>
          <a:xfrm>
            <a:off x="597561" y="963132"/>
            <a:ext cx="8723857" cy="2308324"/>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Sanitization can be done in two ways based on the type of data you are dealing with:</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Unused data:</a:t>
            </a:r>
            <a:endParaRPr/>
          </a:p>
          <a:p>
            <a:pPr marL="1200150" marR="0" lvl="3"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 Identify the unused data and render it either physically or digitally</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Confidential data:</a:t>
            </a:r>
            <a:endParaRPr/>
          </a:p>
          <a:p>
            <a:pPr marL="1200150" marR="0" lvl="3"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Hide the sections of confidential data before sharing a document to third parties</a:t>
            </a:r>
            <a:endParaRPr/>
          </a:p>
          <a:p>
            <a:pPr marL="1200150" marR="0" lvl="3"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This process is also known as Redaction</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10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Integrity</a:t>
            </a:r>
            <a:endParaRPr/>
          </a:p>
        </p:txBody>
      </p:sp>
      <p:sp>
        <p:nvSpPr>
          <p:cNvPr id="1056" name="Google Shape;1056;p106"/>
          <p:cNvSpPr/>
          <p:nvPr/>
        </p:nvSpPr>
        <p:spPr>
          <a:xfrm>
            <a:off x="597561" y="963132"/>
            <a:ext cx="8723857" cy="1200329"/>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Integrity is the ability to trust that the data can be acceptable in whatever state it was provided</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It ensures that data has not been modified and the identity of a third party can be trusted</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Data Integrity can be achieved by validation</a:t>
            </a:r>
            <a:endParaRPr/>
          </a:p>
        </p:txBody>
      </p:sp>
      <p:pic>
        <p:nvPicPr>
          <p:cNvPr id="1057" name="Google Shape;1057;p106"/>
          <p:cNvPicPr preferRelativeResize="0"/>
          <p:nvPr/>
        </p:nvPicPr>
        <p:blipFill rotWithShape="1">
          <a:blip r:embed="rId3">
            <a:alphaModFix/>
          </a:blip>
          <a:srcRect/>
          <a:stretch/>
        </p:blipFill>
        <p:spPr>
          <a:xfrm>
            <a:off x="2017472" y="2911028"/>
            <a:ext cx="5413638" cy="2706819"/>
          </a:xfrm>
          <a:prstGeom prst="rect">
            <a:avLst/>
          </a:prstGeom>
          <a:noFill/>
          <a:ln>
            <a:noFill/>
          </a:ln>
        </p:spPr>
      </p:pic>
      <p:sp>
        <p:nvSpPr>
          <p:cNvPr id="1058" name="Google Shape;1058;p106"/>
          <p:cNvSpPr/>
          <p:nvPr/>
        </p:nvSpPr>
        <p:spPr>
          <a:xfrm>
            <a:off x="597561" y="963132"/>
            <a:ext cx="8572197" cy="1496733"/>
          </a:xfrm>
          <a:prstGeom prst="rect">
            <a:avLst/>
          </a:prstGeom>
          <a:noFill/>
          <a:ln w="12700" cap="flat" cmpd="sng">
            <a:solidFill>
              <a:schemeClr val="accent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10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Availability</a:t>
            </a:r>
            <a:endParaRPr/>
          </a:p>
        </p:txBody>
      </p:sp>
      <p:sp>
        <p:nvSpPr>
          <p:cNvPr id="1064" name="Google Shape;1064;p107"/>
          <p:cNvSpPr/>
          <p:nvPr/>
        </p:nvSpPr>
        <p:spPr>
          <a:xfrm>
            <a:off x="597561" y="963132"/>
            <a:ext cx="8723857" cy="1938992"/>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Availability means authorized individuals/ applications can access assets in a timely and uninterrupted manner</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You can ensure data availability by performing:</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Regular Backups</a:t>
            </a:r>
            <a:endParaRPr sz="1600" b="0" i="0" u="none" strike="noStrike" cap="none">
              <a:solidFill>
                <a:schemeClr val="dk1"/>
              </a:solidFill>
              <a:latin typeface="Calibri"/>
              <a:ea typeface="Calibri"/>
              <a:cs typeface="Calibri"/>
              <a:sym typeface="Calibri"/>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Data Recovery Mechanisms </a:t>
            </a:r>
            <a:endParaRPr sz="1600" b="0" i="0" u="none" strike="noStrike" cap="none">
              <a:solidFill>
                <a:schemeClr val="dk1"/>
              </a:solidFill>
              <a:latin typeface="Calibri"/>
              <a:ea typeface="Calibri"/>
              <a:cs typeface="Calibri"/>
              <a:sym typeface="Calibri"/>
            </a:endParaRPr>
          </a:p>
        </p:txBody>
      </p:sp>
      <p:pic>
        <p:nvPicPr>
          <p:cNvPr id="1065" name="Google Shape;1065;p107"/>
          <p:cNvPicPr preferRelativeResize="0"/>
          <p:nvPr/>
        </p:nvPicPr>
        <p:blipFill rotWithShape="1">
          <a:blip r:embed="rId3">
            <a:alphaModFix/>
          </a:blip>
          <a:srcRect/>
          <a:stretch/>
        </p:blipFill>
        <p:spPr>
          <a:xfrm>
            <a:off x="3175228" y="2734699"/>
            <a:ext cx="3568521" cy="3568521"/>
          </a:xfrm>
          <a:prstGeom prst="rect">
            <a:avLst/>
          </a:prstGeom>
          <a:noFill/>
          <a:ln>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10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Application and Infrastructure Security</a:t>
            </a:r>
            <a:endParaRPr/>
          </a:p>
        </p:txBody>
      </p:sp>
      <p:sp>
        <p:nvSpPr>
          <p:cNvPr id="1071" name="Google Shape;1071;p108"/>
          <p:cNvSpPr/>
          <p:nvPr/>
        </p:nvSpPr>
        <p:spPr>
          <a:xfrm>
            <a:off x="597561" y="963132"/>
            <a:ext cx="8723857" cy="382092"/>
          </a:xfrm>
          <a:prstGeom prst="rect">
            <a:avLst/>
          </a:prstGeom>
          <a:noFill/>
          <a:ln>
            <a:noFill/>
          </a:ln>
        </p:spPr>
        <p:txBody>
          <a:bodyPr spcFirstLastPara="1" wrap="square" lIns="91425" tIns="45700" rIns="91425" bIns="45700" anchor="t" anchorCtr="0">
            <a:spAutoFit/>
          </a:bodyPr>
          <a:lstStyle/>
          <a:p>
            <a:pPr marL="0" marR="0" lvl="1" indent="0" algn="l" rtl="0">
              <a:lnSpc>
                <a:spcPct val="150000"/>
              </a:lnSpc>
              <a:spcBef>
                <a:spcPts val="0"/>
              </a:spcBef>
              <a:spcAft>
                <a:spcPts val="0"/>
              </a:spcAft>
              <a:buNone/>
            </a:pPr>
            <a:r>
              <a:rPr lang="en-US" sz="1400" b="0" i="0" u="none" strike="noStrike" cap="none">
                <a:solidFill>
                  <a:schemeClr val="dk1"/>
                </a:solidFill>
                <a:latin typeface="Calibri"/>
                <a:ea typeface="Calibri"/>
                <a:cs typeface="Calibri"/>
                <a:sym typeface="Calibri"/>
              </a:rPr>
              <a:t>Not just data, it is also important to secure your applications and infrastructure using necessary tools and practices. </a:t>
            </a:r>
            <a:endParaRPr/>
          </a:p>
        </p:txBody>
      </p:sp>
      <p:graphicFrame>
        <p:nvGraphicFramePr>
          <p:cNvPr id="1072" name="Google Shape;1072;p108"/>
          <p:cNvGraphicFramePr/>
          <p:nvPr/>
        </p:nvGraphicFramePr>
        <p:xfrm>
          <a:off x="837124" y="1459699"/>
          <a:ext cx="8316875" cy="4967290"/>
        </p:xfrm>
        <a:graphic>
          <a:graphicData uri="http://schemas.openxmlformats.org/drawingml/2006/table">
            <a:tbl>
              <a:tblPr firstRow="1" bandRow="1">
                <a:noFill/>
                <a:tableStyleId>{3A0684A4-61EA-4653-AB02-D0B1A8208AEA}</a:tableStyleId>
              </a:tblPr>
              <a:tblGrid>
                <a:gridCol w="1628375">
                  <a:extLst>
                    <a:ext uri="{9D8B030D-6E8A-4147-A177-3AD203B41FA5}">
                      <a16:colId xmlns:a16="http://schemas.microsoft.com/office/drawing/2014/main" val="20000"/>
                    </a:ext>
                  </a:extLst>
                </a:gridCol>
                <a:gridCol w="3687425">
                  <a:extLst>
                    <a:ext uri="{9D8B030D-6E8A-4147-A177-3AD203B41FA5}">
                      <a16:colId xmlns:a16="http://schemas.microsoft.com/office/drawing/2014/main" val="20001"/>
                    </a:ext>
                  </a:extLst>
                </a:gridCol>
                <a:gridCol w="3001075">
                  <a:extLst>
                    <a:ext uri="{9D8B030D-6E8A-4147-A177-3AD203B41FA5}">
                      <a16:colId xmlns:a16="http://schemas.microsoft.com/office/drawing/2014/main" val="20002"/>
                    </a:ext>
                  </a:extLst>
                </a:gridCol>
              </a:tblGrid>
              <a:tr h="524600">
                <a:tc>
                  <a:txBody>
                    <a:bodyPr/>
                    <a:lstStyle/>
                    <a:p>
                      <a:pPr marL="0" marR="0" lvl="0" indent="0" algn="ctr" rtl="0">
                        <a:spcBef>
                          <a:spcPts val="0"/>
                        </a:spcBef>
                        <a:spcAft>
                          <a:spcPts val="0"/>
                        </a:spcAft>
                        <a:buNone/>
                      </a:pPr>
                      <a:r>
                        <a:rPr lang="en-US" sz="1400"/>
                        <a:t>Security Mechanism</a:t>
                      </a:r>
                      <a:endParaRPr sz="1400"/>
                    </a:p>
                  </a:txBody>
                  <a:tcPr marL="91450" marR="91450" marT="45725" marB="45725"/>
                </a:tc>
                <a:tc>
                  <a:txBody>
                    <a:bodyPr/>
                    <a:lstStyle/>
                    <a:p>
                      <a:pPr marL="0" marR="0" lvl="0" indent="0" algn="ctr" rtl="0">
                        <a:spcBef>
                          <a:spcPts val="0"/>
                        </a:spcBef>
                        <a:spcAft>
                          <a:spcPts val="0"/>
                        </a:spcAft>
                        <a:buNone/>
                      </a:pPr>
                      <a:r>
                        <a:rPr lang="en-US" sz="1400"/>
                        <a:t>Description</a:t>
                      </a:r>
                      <a:endParaRPr sz="1400"/>
                    </a:p>
                  </a:txBody>
                  <a:tcPr marL="91450" marR="91450" marT="45725" marB="45725"/>
                </a:tc>
                <a:tc>
                  <a:txBody>
                    <a:bodyPr/>
                    <a:lstStyle/>
                    <a:p>
                      <a:pPr marL="0" marR="0" lvl="0" indent="0" algn="ctr" rtl="0">
                        <a:spcBef>
                          <a:spcPts val="0"/>
                        </a:spcBef>
                        <a:spcAft>
                          <a:spcPts val="0"/>
                        </a:spcAft>
                        <a:buClr>
                          <a:schemeClr val="dk1"/>
                        </a:buClr>
                        <a:buSzPts val="1400"/>
                        <a:buFont typeface="Arial"/>
                        <a:buNone/>
                      </a:pPr>
                      <a:r>
                        <a:rPr lang="en-US" sz="1400"/>
                        <a:t>Tool</a:t>
                      </a:r>
                      <a:endParaRPr sz="1400"/>
                    </a:p>
                  </a:txBody>
                  <a:tcPr marL="91450" marR="91450" marT="45725" marB="45725"/>
                </a:tc>
                <a:extLst>
                  <a:ext uri="{0D108BD9-81ED-4DB2-BD59-A6C34878D82A}">
                    <a16:rowId xmlns:a16="http://schemas.microsoft.com/office/drawing/2014/main" val="10000"/>
                  </a:ext>
                </a:extLst>
              </a:tr>
              <a:tr h="2203075">
                <a:tc>
                  <a:txBody>
                    <a:bodyPr/>
                    <a:lstStyle/>
                    <a:p>
                      <a:pPr marL="0" marR="0" lvl="0" indent="0" algn="l" rtl="0">
                        <a:spcBef>
                          <a:spcPts val="0"/>
                        </a:spcBef>
                        <a:spcAft>
                          <a:spcPts val="0"/>
                        </a:spcAft>
                        <a:buNone/>
                      </a:pPr>
                      <a:r>
                        <a:rPr lang="en-US" sz="1400"/>
                        <a:t>Auditing</a:t>
                      </a:r>
                      <a:endParaRPr sz="1400" b="1"/>
                    </a:p>
                  </a:txBody>
                  <a:tcPr marL="91450" marR="91450" marT="45725" marB="45725"/>
                </a:tc>
                <a:tc>
                  <a:txBody>
                    <a:bodyPr/>
                    <a:lstStyle/>
                    <a:p>
                      <a:pPr marL="0" marR="0" lvl="0" indent="0" algn="l" rtl="0">
                        <a:spcBef>
                          <a:spcPts val="0"/>
                        </a:spcBef>
                        <a:spcAft>
                          <a:spcPts val="0"/>
                        </a:spcAft>
                        <a:buNone/>
                      </a:pPr>
                      <a:r>
                        <a:rPr lang="en-US" sz="1300" u="none" strike="noStrike"/>
                        <a:t>This is the process of recording every single important action performed/occurred on organization’s assets</a:t>
                      </a:r>
                      <a:endParaRPr/>
                    </a:p>
                    <a:p>
                      <a:pPr marL="0" marR="0" lvl="0" indent="0" algn="l" rtl="0">
                        <a:spcBef>
                          <a:spcPts val="0"/>
                        </a:spcBef>
                        <a:spcAft>
                          <a:spcPts val="0"/>
                        </a:spcAft>
                        <a:buNone/>
                      </a:pPr>
                      <a:endParaRPr sz="1300"/>
                    </a:p>
                  </a:txBody>
                  <a:tcPr marL="91450" marR="91450" marT="45725" marB="45725"/>
                </a:tc>
                <a:tc>
                  <a:txBody>
                    <a:bodyPr/>
                    <a:lstStyle/>
                    <a:p>
                      <a:pPr marL="285750" marR="0" lvl="0" indent="-285750" algn="l" rtl="0">
                        <a:spcBef>
                          <a:spcPts val="0"/>
                        </a:spcBef>
                        <a:spcAft>
                          <a:spcPts val="0"/>
                        </a:spcAft>
                        <a:buClr>
                          <a:schemeClr val="dk1"/>
                        </a:buClr>
                        <a:buSzPts val="1300"/>
                        <a:buFont typeface="Arial"/>
                        <a:buChar char="•"/>
                      </a:pPr>
                      <a:r>
                        <a:rPr lang="en-US" sz="1300" u="none" strike="noStrike"/>
                        <a:t>Event Viewer for Windows</a:t>
                      </a:r>
                      <a:endParaRPr/>
                    </a:p>
                    <a:p>
                      <a:pPr marL="285750" marR="0" lvl="0" indent="-285750" algn="l" rtl="0">
                        <a:spcBef>
                          <a:spcPts val="0"/>
                        </a:spcBef>
                        <a:spcAft>
                          <a:spcPts val="0"/>
                        </a:spcAft>
                        <a:buClr>
                          <a:schemeClr val="dk1"/>
                        </a:buClr>
                        <a:buSzPts val="1300"/>
                        <a:buFont typeface="Arial"/>
                        <a:buChar char="•"/>
                      </a:pPr>
                      <a:r>
                        <a:rPr lang="en-US" sz="1300" u="none" strike="noStrike"/>
                        <a:t>/var/log directory for Linux</a:t>
                      </a:r>
                      <a:endParaRPr/>
                    </a:p>
                    <a:p>
                      <a:pPr marL="285750" marR="0" lvl="0" indent="-285750" algn="l" rtl="0">
                        <a:spcBef>
                          <a:spcPts val="0"/>
                        </a:spcBef>
                        <a:spcAft>
                          <a:spcPts val="0"/>
                        </a:spcAft>
                        <a:buClr>
                          <a:schemeClr val="dk1"/>
                        </a:buClr>
                        <a:buSzPts val="1300"/>
                        <a:buFont typeface="Arial"/>
                        <a:buChar char="•"/>
                      </a:pPr>
                      <a:r>
                        <a:rPr lang="en-US" sz="1300" u="none" strike="noStrike"/>
                        <a:t>SYSLOG servers to record events occurred from Network devices </a:t>
                      </a:r>
                      <a:endParaRPr/>
                    </a:p>
                    <a:p>
                      <a:pPr marL="285750" marR="0" lvl="0" indent="-285750" algn="l" rtl="0">
                        <a:spcBef>
                          <a:spcPts val="0"/>
                        </a:spcBef>
                        <a:spcAft>
                          <a:spcPts val="0"/>
                        </a:spcAft>
                        <a:buClr>
                          <a:schemeClr val="dk1"/>
                        </a:buClr>
                        <a:buSzPts val="1300"/>
                        <a:buFont typeface="Arial"/>
                        <a:buChar char="•"/>
                      </a:pPr>
                      <a:r>
                        <a:rPr lang="en-US" sz="1300" u="none" strike="noStrike"/>
                        <a:t>CloudTrail and CloudWatch</a:t>
                      </a:r>
                      <a:endParaRPr sz="1300"/>
                    </a:p>
                  </a:txBody>
                  <a:tcPr marL="91450" marR="91450" marT="45725" marB="45725"/>
                </a:tc>
                <a:extLst>
                  <a:ext uri="{0D108BD9-81ED-4DB2-BD59-A6C34878D82A}">
                    <a16:rowId xmlns:a16="http://schemas.microsoft.com/office/drawing/2014/main" val="10001"/>
                  </a:ext>
                </a:extLst>
              </a:tr>
              <a:tr h="933300">
                <a:tc>
                  <a:txBody>
                    <a:bodyPr/>
                    <a:lstStyle/>
                    <a:p>
                      <a:pPr marL="0" marR="0" lvl="0" indent="0" algn="l" rtl="0">
                        <a:spcBef>
                          <a:spcPts val="0"/>
                        </a:spcBef>
                        <a:spcAft>
                          <a:spcPts val="0"/>
                        </a:spcAft>
                        <a:buNone/>
                      </a:pPr>
                      <a:r>
                        <a:rPr lang="en-US" sz="1400" u="none" strike="noStrike"/>
                        <a:t>Access</a:t>
                      </a:r>
                      <a:endParaRPr sz="1400" b="1"/>
                    </a:p>
                  </a:txBody>
                  <a:tcPr marL="91450" marR="91450" marT="45725" marB="45725"/>
                </a:tc>
                <a:tc>
                  <a:txBody>
                    <a:bodyPr/>
                    <a:lstStyle/>
                    <a:p>
                      <a:pPr marL="0" marR="0" lvl="0" indent="0" algn="l" rtl="0">
                        <a:spcBef>
                          <a:spcPts val="0"/>
                        </a:spcBef>
                        <a:spcAft>
                          <a:spcPts val="0"/>
                        </a:spcAft>
                        <a:buNone/>
                      </a:pPr>
                      <a:r>
                        <a:rPr lang="en-US" sz="1300" u="none" strike="noStrike"/>
                        <a:t>Rights or permissions granted/denied  by the asset owner</a:t>
                      </a:r>
                      <a:endParaRPr sz="1300"/>
                    </a:p>
                  </a:txBody>
                  <a:tcPr marL="91450" marR="91450" marT="45725" marB="45725"/>
                </a:tc>
                <a:tc>
                  <a:txBody>
                    <a:bodyPr/>
                    <a:lstStyle/>
                    <a:p>
                      <a:pPr marL="285750" marR="0" lvl="0" indent="-285750" algn="l" rtl="0">
                        <a:spcBef>
                          <a:spcPts val="0"/>
                        </a:spcBef>
                        <a:spcAft>
                          <a:spcPts val="0"/>
                        </a:spcAft>
                        <a:buClr>
                          <a:schemeClr val="dk1"/>
                        </a:buClr>
                        <a:buSzPts val="1300"/>
                        <a:buFont typeface="Arial"/>
                        <a:buChar char="•"/>
                      </a:pPr>
                      <a:r>
                        <a:rPr lang="en-US" sz="1300" u="none" strike="noStrike"/>
                        <a:t>Access Management Console/ Identity Access and Management (IAM)</a:t>
                      </a:r>
                      <a:endParaRPr sz="1300"/>
                    </a:p>
                  </a:txBody>
                  <a:tcPr marL="91450" marR="91450" marT="45725" marB="45725"/>
                </a:tc>
                <a:extLst>
                  <a:ext uri="{0D108BD9-81ED-4DB2-BD59-A6C34878D82A}">
                    <a16:rowId xmlns:a16="http://schemas.microsoft.com/office/drawing/2014/main" val="10002"/>
                  </a:ext>
                </a:extLst>
              </a:tr>
              <a:tr h="448925">
                <a:tc>
                  <a:txBody>
                    <a:bodyPr/>
                    <a:lstStyle/>
                    <a:p>
                      <a:pPr marL="0" marR="0" lvl="0" indent="0" algn="l" rtl="0">
                        <a:spcBef>
                          <a:spcPts val="0"/>
                        </a:spcBef>
                        <a:spcAft>
                          <a:spcPts val="0"/>
                        </a:spcAft>
                        <a:buNone/>
                      </a:pPr>
                      <a:r>
                        <a:rPr lang="en-US" sz="1400" u="none" strike="noStrike"/>
                        <a:t>Authorization</a:t>
                      </a:r>
                      <a:endParaRPr sz="1400" b="1"/>
                    </a:p>
                  </a:txBody>
                  <a:tcPr marL="91450" marR="91450" marT="45725" marB="45725"/>
                </a:tc>
                <a:tc>
                  <a:txBody>
                    <a:bodyPr/>
                    <a:lstStyle/>
                    <a:p>
                      <a:pPr marL="0" marR="0" lvl="0" indent="0" algn="l" rtl="0">
                        <a:spcBef>
                          <a:spcPts val="0"/>
                        </a:spcBef>
                        <a:spcAft>
                          <a:spcPts val="0"/>
                        </a:spcAft>
                        <a:buNone/>
                      </a:pPr>
                      <a:r>
                        <a:rPr lang="en-US" sz="1300"/>
                        <a:t>Validates what an asset is and not what it is allowed to do</a:t>
                      </a:r>
                      <a:endParaRPr sz="1300"/>
                    </a:p>
                  </a:txBody>
                  <a:tcPr marL="91450" marR="91450" marT="45725" marB="45725"/>
                </a:tc>
                <a:tc>
                  <a:txBody>
                    <a:bodyPr/>
                    <a:lstStyle/>
                    <a:p>
                      <a:pPr marL="285750" marR="0" lvl="0" indent="-285750" algn="l" rtl="0">
                        <a:spcBef>
                          <a:spcPts val="0"/>
                        </a:spcBef>
                        <a:spcAft>
                          <a:spcPts val="0"/>
                        </a:spcAft>
                        <a:buClr>
                          <a:schemeClr val="dk1"/>
                        </a:buClr>
                        <a:buSzPts val="1300"/>
                        <a:buFont typeface="Arial"/>
                        <a:buChar char="•"/>
                      </a:pPr>
                      <a:r>
                        <a:rPr lang="en-US" sz="1300" u="none" strike="noStrike"/>
                        <a:t>CloudTrail</a:t>
                      </a:r>
                      <a:endParaRPr sz="1300"/>
                    </a:p>
                  </a:txBody>
                  <a:tcPr marL="91450" marR="91450" marT="45725" marB="45725"/>
                </a:tc>
                <a:extLst>
                  <a:ext uri="{0D108BD9-81ED-4DB2-BD59-A6C34878D82A}">
                    <a16:rowId xmlns:a16="http://schemas.microsoft.com/office/drawing/2014/main" val="10003"/>
                  </a:ext>
                </a:extLst>
              </a:tr>
              <a:tr h="818625">
                <a:tc>
                  <a:txBody>
                    <a:bodyPr/>
                    <a:lstStyle/>
                    <a:p>
                      <a:pPr marL="0" marR="0" lvl="0" indent="0" algn="l" rtl="0">
                        <a:spcBef>
                          <a:spcPts val="0"/>
                        </a:spcBef>
                        <a:spcAft>
                          <a:spcPts val="0"/>
                        </a:spcAft>
                        <a:buNone/>
                      </a:pPr>
                      <a:r>
                        <a:rPr lang="en-US" sz="1400" u="none" strike="noStrike"/>
                        <a:t>Hardening</a:t>
                      </a:r>
                      <a:endParaRPr sz="1400" b="1"/>
                    </a:p>
                  </a:txBody>
                  <a:tcPr marL="91450" marR="91450" marT="45725" marB="45725"/>
                </a:tc>
                <a:tc>
                  <a:txBody>
                    <a:bodyPr/>
                    <a:lstStyle/>
                    <a:p>
                      <a:pPr marL="0" marR="0" lvl="0" indent="0" algn="l" rtl="0">
                        <a:spcBef>
                          <a:spcPts val="0"/>
                        </a:spcBef>
                        <a:spcAft>
                          <a:spcPts val="0"/>
                        </a:spcAft>
                        <a:buNone/>
                      </a:pPr>
                      <a:r>
                        <a:rPr lang="en-US" sz="1300"/>
                        <a:t>It is the process of looking at threats against assets and the past events to determine a plan of action for ensuring security</a:t>
                      </a:r>
                      <a:endParaRPr sz="1300"/>
                    </a:p>
                  </a:txBody>
                  <a:tcPr marL="91450" marR="91450" marT="45725" marB="45725"/>
                </a:tc>
                <a:tc>
                  <a:txBody>
                    <a:bodyPr/>
                    <a:lstStyle/>
                    <a:p>
                      <a:pPr marL="285750" marR="0" lvl="0" indent="-285750" algn="l" rtl="0">
                        <a:spcBef>
                          <a:spcPts val="0"/>
                        </a:spcBef>
                        <a:spcAft>
                          <a:spcPts val="0"/>
                        </a:spcAft>
                        <a:buClr>
                          <a:schemeClr val="dk1"/>
                        </a:buClr>
                        <a:buSzPts val="1300"/>
                        <a:buFont typeface="Arial"/>
                        <a:buChar char="•"/>
                      </a:pPr>
                      <a:r>
                        <a:rPr lang="en-US" sz="1300"/>
                        <a:t>Example: Using </a:t>
                      </a:r>
                      <a:r>
                        <a:rPr lang="en-US" sz="1300" u="none" strike="noStrike"/>
                        <a:t>Security- Enhanced Linux (SELinux) for Linux system</a:t>
                      </a:r>
                      <a:endParaRPr sz="1300"/>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109"/>
          <p:cNvSpPr txBox="1">
            <a:spLocks noGrp="1"/>
          </p:cNvSpPr>
          <p:nvPr>
            <p:ph type="body" idx="1"/>
          </p:nvPr>
        </p:nvSpPr>
        <p:spPr>
          <a:xfrm>
            <a:off x="939800" y="3334555"/>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800"/>
              <a:buNone/>
            </a:pPr>
            <a:r>
              <a:rPr lang="en-US"/>
              <a:t>Risk Management in Cloud</a:t>
            </a:r>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sp>
        <p:nvSpPr>
          <p:cNvPr id="1082" name="Google Shape;1082;p11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Risk Assessment</a:t>
            </a:r>
            <a:endParaRPr/>
          </a:p>
        </p:txBody>
      </p:sp>
      <p:sp>
        <p:nvSpPr>
          <p:cNvPr id="1083" name="Google Shape;1083;p110"/>
          <p:cNvSpPr/>
          <p:nvPr/>
        </p:nvSpPr>
        <p:spPr>
          <a:xfrm>
            <a:off x="597561" y="963132"/>
            <a:ext cx="8723857" cy="2308324"/>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IT risk refers to the impacts that cloud occur to an organization’s assets and its stakeholders as a result of a threat exploiting a vulnerability</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The probability of IT risk in high in current scenario as everything became digital now, even the interactions between the employees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Assessing the risk is done in two ways:</a:t>
            </a:r>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grpSp>
        <p:nvGrpSpPr>
          <p:cNvPr id="1084" name="Google Shape;1084;p110"/>
          <p:cNvGrpSpPr/>
          <p:nvPr/>
        </p:nvGrpSpPr>
        <p:grpSpPr>
          <a:xfrm>
            <a:off x="1357570" y="3616846"/>
            <a:ext cx="7346294" cy="2078228"/>
            <a:chOff x="2254" y="1162924"/>
            <a:chExt cx="7346294" cy="2078228"/>
          </a:xfrm>
        </p:grpSpPr>
        <p:sp>
          <p:nvSpPr>
            <p:cNvPr id="1085" name="Google Shape;1085;p110"/>
            <p:cNvSpPr/>
            <p:nvPr/>
          </p:nvSpPr>
          <p:spPr>
            <a:xfrm>
              <a:off x="2254" y="1718730"/>
              <a:ext cx="1933235" cy="966617"/>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10"/>
            <p:cNvSpPr txBox="1"/>
            <p:nvPr/>
          </p:nvSpPr>
          <p:spPr>
            <a:xfrm>
              <a:off x="30565" y="1747041"/>
              <a:ext cx="1876613" cy="909995"/>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a:solidFill>
                    <a:schemeClr val="lt1"/>
                  </a:solidFill>
                  <a:latin typeface="Calibri"/>
                  <a:ea typeface="Calibri"/>
                  <a:cs typeface="Calibri"/>
                  <a:sym typeface="Calibri"/>
                </a:rPr>
                <a:t>Risk Assessment (RA)</a:t>
              </a:r>
              <a:endParaRPr sz="1400">
                <a:solidFill>
                  <a:schemeClr val="lt1"/>
                </a:solidFill>
                <a:latin typeface="Calibri"/>
                <a:ea typeface="Calibri"/>
                <a:cs typeface="Calibri"/>
                <a:sym typeface="Calibri"/>
              </a:endParaRPr>
            </a:p>
          </p:txBody>
        </p:sp>
        <p:sp>
          <p:nvSpPr>
            <p:cNvPr id="1087" name="Google Shape;1087;p110"/>
            <p:cNvSpPr/>
            <p:nvPr/>
          </p:nvSpPr>
          <p:spPr>
            <a:xfrm rot="-2142401">
              <a:off x="1845979" y="1904382"/>
              <a:ext cx="952314" cy="39506"/>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10"/>
            <p:cNvSpPr txBox="1"/>
            <p:nvPr/>
          </p:nvSpPr>
          <p:spPr>
            <a:xfrm rot="-2142401">
              <a:off x="2298328" y="1900328"/>
              <a:ext cx="47615" cy="476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400">
                <a:solidFill>
                  <a:schemeClr val="dk1"/>
                </a:solidFill>
                <a:latin typeface="Calibri"/>
                <a:ea typeface="Calibri"/>
                <a:cs typeface="Calibri"/>
                <a:sym typeface="Calibri"/>
              </a:endParaRPr>
            </a:p>
          </p:txBody>
        </p:sp>
        <p:sp>
          <p:nvSpPr>
            <p:cNvPr id="1089" name="Google Shape;1089;p110"/>
            <p:cNvSpPr/>
            <p:nvPr/>
          </p:nvSpPr>
          <p:spPr>
            <a:xfrm>
              <a:off x="2708783" y="1162924"/>
              <a:ext cx="1933235" cy="966617"/>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10"/>
            <p:cNvSpPr txBox="1"/>
            <p:nvPr/>
          </p:nvSpPr>
          <p:spPr>
            <a:xfrm>
              <a:off x="2737094" y="1191235"/>
              <a:ext cx="1876613" cy="909995"/>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a:solidFill>
                    <a:schemeClr val="lt1"/>
                  </a:solidFill>
                  <a:latin typeface="Calibri"/>
                  <a:ea typeface="Calibri"/>
                  <a:cs typeface="Calibri"/>
                  <a:sym typeface="Calibri"/>
                </a:rPr>
                <a:t>Quantitative RA</a:t>
              </a:r>
              <a:endParaRPr sz="1400">
                <a:solidFill>
                  <a:schemeClr val="lt1"/>
                </a:solidFill>
                <a:latin typeface="Calibri"/>
                <a:ea typeface="Calibri"/>
                <a:cs typeface="Calibri"/>
                <a:sym typeface="Calibri"/>
              </a:endParaRPr>
            </a:p>
          </p:txBody>
        </p:sp>
        <p:sp>
          <p:nvSpPr>
            <p:cNvPr id="1091" name="Google Shape;1091;p110"/>
            <p:cNvSpPr/>
            <p:nvPr/>
          </p:nvSpPr>
          <p:spPr>
            <a:xfrm>
              <a:off x="4642019" y="1626480"/>
              <a:ext cx="773294" cy="39506"/>
            </a:xfrm>
            <a:custGeom>
              <a:avLst/>
              <a:gdLst/>
              <a:ahLst/>
              <a:cxnLst/>
              <a:rect l="l" t="t" r="r" b="b"/>
              <a:pathLst>
                <a:path w="120000" h="120000" extrusionOk="0">
                  <a:moveTo>
                    <a:pt x="0" y="60000"/>
                  </a:moveTo>
                  <a:lnTo>
                    <a:pt x="120000" y="60000"/>
                  </a:lnTo>
                </a:path>
              </a:pathLst>
            </a:custGeom>
            <a:no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10"/>
            <p:cNvSpPr txBox="1"/>
            <p:nvPr/>
          </p:nvSpPr>
          <p:spPr>
            <a:xfrm>
              <a:off x="5009333" y="1626901"/>
              <a:ext cx="38664" cy="3866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400">
                <a:solidFill>
                  <a:schemeClr val="dk1"/>
                </a:solidFill>
                <a:latin typeface="Calibri"/>
                <a:ea typeface="Calibri"/>
                <a:cs typeface="Calibri"/>
                <a:sym typeface="Calibri"/>
              </a:endParaRPr>
            </a:p>
          </p:txBody>
        </p:sp>
        <p:sp>
          <p:nvSpPr>
            <p:cNvPr id="1093" name="Google Shape;1093;p110"/>
            <p:cNvSpPr/>
            <p:nvPr/>
          </p:nvSpPr>
          <p:spPr>
            <a:xfrm>
              <a:off x="5415313" y="1162924"/>
              <a:ext cx="1933235" cy="966617"/>
            </a:xfrm>
            <a:prstGeom prst="roundRect">
              <a:avLst>
                <a:gd name="adj" fmla="val 10000"/>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10"/>
            <p:cNvSpPr txBox="1"/>
            <p:nvPr/>
          </p:nvSpPr>
          <p:spPr>
            <a:xfrm>
              <a:off x="5443624" y="1191235"/>
              <a:ext cx="1876613" cy="909995"/>
            </a:xfrm>
            <a:prstGeom prst="rect">
              <a:avLst/>
            </a:prstGeom>
            <a:noFill/>
            <a:ln>
              <a:noFill/>
            </a:ln>
          </p:spPr>
          <p:txBody>
            <a:bodyPr spcFirstLastPara="1" wrap="square" lIns="8250" tIns="8250" rIns="8250" bIns="8250" anchor="ctr" anchorCtr="0">
              <a:noAutofit/>
            </a:bodyPr>
            <a:lstStyle/>
            <a:p>
              <a:pPr marL="0" marR="0" lvl="0" indent="0" algn="ctr" rtl="0">
                <a:lnSpc>
                  <a:spcPct val="90000"/>
                </a:lnSpc>
                <a:spcBef>
                  <a:spcPts val="0"/>
                </a:spcBef>
                <a:spcAft>
                  <a:spcPts val="0"/>
                </a:spcAft>
                <a:buNone/>
              </a:pPr>
              <a:r>
                <a:rPr lang="en-US" sz="1300">
                  <a:solidFill>
                    <a:schemeClr val="lt1"/>
                  </a:solidFill>
                  <a:latin typeface="Calibri"/>
                  <a:ea typeface="Calibri"/>
                  <a:cs typeface="Calibri"/>
                  <a:sym typeface="Calibri"/>
                </a:rPr>
                <a:t>Assigns a monetary value to the elements of risk or the assets themselves</a:t>
              </a:r>
              <a:endParaRPr sz="1300">
                <a:solidFill>
                  <a:schemeClr val="lt1"/>
                </a:solidFill>
                <a:latin typeface="Calibri"/>
                <a:ea typeface="Calibri"/>
                <a:cs typeface="Calibri"/>
                <a:sym typeface="Calibri"/>
              </a:endParaRPr>
            </a:p>
          </p:txBody>
        </p:sp>
        <p:sp>
          <p:nvSpPr>
            <p:cNvPr id="1095" name="Google Shape;1095;p110"/>
            <p:cNvSpPr/>
            <p:nvPr/>
          </p:nvSpPr>
          <p:spPr>
            <a:xfrm rot="2142401">
              <a:off x="1845979" y="2460188"/>
              <a:ext cx="952314" cy="39506"/>
            </a:xfrm>
            <a:custGeom>
              <a:avLst/>
              <a:gdLst/>
              <a:ahLst/>
              <a:cxnLst/>
              <a:rect l="l" t="t" r="r" b="b"/>
              <a:pathLst>
                <a:path w="120000" h="120000" extrusionOk="0">
                  <a:moveTo>
                    <a:pt x="0" y="60000"/>
                  </a:moveTo>
                  <a:lnTo>
                    <a:pt x="120000" y="60000"/>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10"/>
            <p:cNvSpPr txBox="1"/>
            <p:nvPr/>
          </p:nvSpPr>
          <p:spPr>
            <a:xfrm rot="2142401">
              <a:off x="2298328" y="2456133"/>
              <a:ext cx="47615" cy="4761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400">
                <a:solidFill>
                  <a:schemeClr val="dk1"/>
                </a:solidFill>
                <a:latin typeface="Calibri"/>
                <a:ea typeface="Calibri"/>
                <a:cs typeface="Calibri"/>
                <a:sym typeface="Calibri"/>
              </a:endParaRPr>
            </a:p>
          </p:txBody>
        </p:sp>
        <p:sp>
          <p:nvSpPr>
            <p:cNvPr id="1097" name="Google Shape;1097;p110"/>
            <p:cNvSpPr/>
            <p:nvPr/>
          </p:nvSpPr>
          <p:spPr>
            <a:xfrm>
              <a:off x="2708783" y="2274535"/>
              <a:ext cx="1933235" cy="966617"/>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10"/>
            <p:cNvSpPr txBox="1"/>
            <p:nvPr/>
          </p:nvSpPr>
          <p:spPr>
            <a:xfrm>
              <a:off x="2737094" y="2302846"/>
              <a:ext cx="1876613" cy="909995"/>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a:solidFill>
                    <a:schemeClr val="lt1"/>
                  </a:solidFill>
                  <a:latin typeface="Calibri"/>
                  <a:ea typeface="Calibri"/>
                  <a:cs typeface="Calibri"/>
                  <a:sym typeface="Calibri"/>
                </a:rPr>
                <a:t>Qualitative RA</a:t>
              </a:r>
              <a:endParaRPr sz="1400">
                <a:solidFill>
                  <a:schemeClr val="lt1"/>
                </a:solidFill>
                <a:latin typeface="Calibri"/>
                <a:ea typeface="Calibri"/>
                <a:cs typeface="Calibri"/>
                <a:sym typeface="Calibri"/>
              </a:endParaRPr>
            </a:p>
          </p:txBody>
        </p:sp>
        <p:sp>
          <p:nvSpPr>
            <p:cNvPr id="1099" name="Google Shape;1099;p110"/>
            <p:cNvSpPr/>
            <p:nvPr/>
          </p:nvSpPr>
          <p:spPr>
            <a:xfrm>
              <a:off x="4642019" y="2738090"/>
              <a:ext cx="773294" cy="39506"/>
            </a:xfrm>
            <a:custGeom>
              <a:avLst/>
              <a:gdLst/>
              <a:ahLst/>
              <a:cxnLst/>
              <a:rect l="l" t="t" r="r" b="b"/>
              <a:pathLst>
                <a:path w="120000" h="120000" extrusionOk="0">
                  <a:moveTo>
                    <a:pt x="0" y="60000"/>
                  </a:moveTo>
                  <a:lnTo>
                    <a:pt x="120000" y="60000"/>
                  </a:lnTo>
                </a:path>
              </a:pathLst>
            </a:custGeom>
            <a:no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10"/>
            <p:cNvSpPr txBox="1"/>
            <p:nvPr/>
          </p:nvSpPr>
          <p:spPr>
            <a:xfrm>
              <a:off x="5009333" y="2738511"/>
              <a:ext cx="38664" cy="38664"/>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400">
                <a:solidFill>
                  <a:schemeClr val="dk1"/>
                </a:solidFill>
                <a:latin typeface="Calibri"/>
                <a:ea typeface="Calibri"/>
                <a:cs typeface="Calibri"/>
                <a:sym typeface="Calibri"/>
              </a:endParaRPr>
            </a:p>
          </p:txBody>
        </p:sp>
        <p:sp>
          <p:nvSpPr>
            <p:cNvPr id="1101" name="Google Shape;1101;p110"/>
            <p:cNvSpPr/>
            <p:nvPr/>
          </p:nvSpPr>
          <p:spPr>
            <a:xfrm>
              <a:off x="5415313" y="2274535"/>
              <a:ext cx="1933235" cy="966617"/>
            </a:xfrm>
            <a:prstGeom prst="roundRect">
              <a:avLst>
                <a:gd name="adj" fmla="val 10000"/>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10"/>
            <p:cNvSpPr txBox="1"/>
            <p:nvPr/>
          </p:nvSpPr>
          <p:spPr>
            <a:xfrm>
              <a:off x="5443624" y="2302846"/>
              <a:ext cx="1876613" cy="909995"/>
            </a:xfrm>
            <a:prstGeom prst="rect">
              <a:avLst/>
            </a:prstGeom>
            <a:noFill/>
            <a:ln>
              <a:noFill/>
            </a:ln>
          </p:spPr>
          <p:txBody>
            <a:bodyPr spcFirstLastPara="1" wrap="square" lIns="8250" tIns="8250" rIns="8250" bIns="8250" anchor="ctr" anchorCtr="0">
              <a:noAutofit/>
            </a:bodyPr>
            <a:lstStyle/>
            <a:p>
              <a:pPr marL="0" marR="0" lvl="0" indent="0" algn="ctr" rtl="0">
                <a:lnSpc>
                  <a:spcPct val="90000"/>
                </a:lnSpc>
                <a:spcBef>
                  <a:spcPts val="0"/>
                </a:spcBef>
                <a:spcAft>
                  <a:spcPts val="0"/>
                </a:spcAft>
                <a:buNone/>
              </a:pPr>
              <a:r>
                <a:rPr lang="en-US" sz="1300">
                  <a:solidFill>
                    <a:schemeClr val="lt1"/>
                  </a:solidFill>
                  <a:latin typeface="Calibri"/>
                  <a:ea typeface="Calibri"/>
                  <a:cs typeface="Calibri"/>
                  <a:sym typeface="Calibri"/>
                </a:rPr>
                <a:t>Ranks the threats based on experience, intuition, or a specific scenario</a:t>
              </a:r>
              <a:endParaRPr sz="1300">
                <a:solidFill>
                  <a:schemeClr val="lt1"/>
                </a:solidFill>
                <a:latin typeface="Calibri"/>
                <a:ea typeface="Calibri"/>
                <a:cs typeface="Calibri"/>
                <a:sym typeface="Calibri"/>
              </a:endParaRPr>
            </a:p>
          </p:txBody>
        </p:sp>
      </p:gr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106"/>
        <p:cNvGrpSpPr/>
        <p:nvPr/>
      </p:nvGrpSpPr>
      <p:grpSpPr>
        <a:xfrm>
          <a:off x="0" y="0"/>
          <a:ext cx="0" cy="0"/>
          <a:chOff x="0" y="0"/>
          <a:chExt cx="0" cy="0"/>
        </a:xfrm>
      </p:grpSpPr>
      <p:sp>
        <p:nvSpPr>
          <p:cNvPr id="1107" name="Google Shape;1107;p11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Risk Response</a:t>
            </a:r>
            <a:endParaRPr/>
          </a:p>
        </p:txBody>
      </p:sp>
      <p:sp>
        <p:nvSpPr>
          <p:cNvPr id="1108" name="Google Shape;1108;p111"/>
          <p:cNvSpPr/>
          <p:nvPr/>
        </p:nvSpPr>
        <p:spPr>
          <a:xfrm>
            <a:off x="597561" y="963132"/>
            <a:ext cx="8723857" cy="2308324"/>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Risk Response is the process of determining the actions and developing strategies to reduce threats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Each response is analyzed by a particular team to determine the plan of action. Usually these responses are categorized into four types:</a:t>
            </a:r>
            <a:endParaRPr/>
          </a:p>
          <a:p>
            <a:pPr marL="0" marR="0" lvl="1" indent="0" algn="l"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grpSp>
        <p:nvGrpSpPr>
          <p:cNvPr id="1109" name="Google Shape;1109;p111"/>
          <p:cNvGrpSpPr/>
          <p:nvPr/>
        </p:nvGrpSpPr>
        <p:grpSpPr>
          <a:xfrm>
            <a:off x="1777291" y="2309950"/>
            <a:ext cx="6146241" cy="3973773"/>
            <a:chOff x="151519" y="1164"/>
            <a:chExt cx="6146241" cy="3973773"/>
          </a:xfrm>
        </p:grpSpPr>
        <p:sp>
          <p:nvSpPr>
            <p:cNvPr id="1110" name="Google Shape;1110;p111"/>
            <p:cNvSpPr/>
            <p:nvPr/>
          </p:nvSpPr>
          <p:spPr>
            <a:xfrm>
              <a:off x="2428192" y="1164"/>
              <a:ext cx="3869568" cy="924133"/>
            </a:xfrm>
            <a:prstGeom prst="rightArrow">
              <a:avLst>
                <a:gd name="adj1" fmla="val 75000"/>
                <a:gd name="adj2" fmla="val 50000"/>
              </a:avLst>
            </a:prstGeom>
            <a:solidFill>
              <a:srgbClr val="F7D5CB">
                <a:alpha val="89803"/>
              </a:srgbClr>
            </a:solidFill>
            <a:ln w="12700" cap="flat" cmpd="sng">
              <a:solidFill>
                <a:srgbClr val="F7D5CB">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11"/>
            <p:cNvSpPr txBox="1"/>
            <p:nvPr/>
          </p:nvSpPr>
          <p:spPr>
            <a:xfrm>
              <a:off x="2428192" y="116681"/>
              <a:ext cx="3523018" cy="693099"/>
            </a:xfrm>
            <a:prstGeom prst="rect">
              <a:avLst/>
            </a:prstGeom>
            <a:noFill/>
            <a:ln>
              <a:noFill/>
            </a:ln>
          </p:spPr>
          <p:txBody>
            <a:bodyPr spcFirstLastPara="1" wrap="square" lIns="8875" tIns="8875" rIns="8875" bIns="8875" anchor="ctr"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Process of reducing the risk by investing all the organizational resources</a:t>
              </a:r>
              <a:endParaRPr sz="1400" b="0" i="0" u="none" strike="noStrike" cap="none">
                <a:solidFill>
                  <a:schemeClr val="dk1"/>
                </a:solidFill>
                <a:latin typeface="Calibri"/>
                <a:ea typeface="Calibri"/>
                <a:cs typeface="Calibri"/>
                <a:sym typeface="Calibri"/>
              </a:endParaRPr>
            </a:p>
          </p:txBody>
        </p:sp>
        <p:sp>
          <p:nvSpPr>
            <p:cNvPr id="1112" name="Google Shape;1112;p111"/>
            <p:cNvSpPr/>
            <p:nvPr/>
          </p:nvSpPr>
          <p:spPr>
            <a:xfrm>
              <a:off x="151519" y="74850"/>
              <a:ext cx="2276673" cy="776761"/>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11"/>
            <p:cNvSpPr txBox="1"/>
            <p:nvPr/>
          </p:nvSpPr>
          <p:spPr>
            <a:xfrm>
              <a:off x="189437" y="112768"/>
              <a:ext cx="2200837" cy="700925"/>
            </a:xfrm>
            <a:prstGeom prst="rect">
              <a:avLst/>
            </a:prstGeom>
            <a:noFill/>
            <a:ln>
              <a:noFill/>
            </a:ln>
          </p:spPr>
          <p:txBody>
            <a:bodyPr spcFirstLastPara="1" wrap="square" lIns="60950" tIns="30475" rIns="60950" bIns="30475"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Mitigation</a:t>
              </a:r>
              <a:endParaRPr sz="1600">
                <a:solidFill>
                  <a:schemeClr val="lt1"/>
                </a:solidFill>
                <a:latin typeface="Calibri"/>
                <a:ea typeface="Calibri"/>
                <a:cs typeface="Calibri"/>
                <a:sym typeface="Calibri"/>
              </a:endParaRPr>
            </a:p>
          </p:txBody>
        </p:sp>
        <p:sp>
          <p:nvSpPr>
            <p:cNvPr id="1114" name="Google Shape;1114;p111"/>
            <p:cNvSpPr/>
            <p:nvPr/>
          </p:nvSpPr>
          <p:spPr>
            <a:xfrm>
              <a:off x="2428192" y="1030187"/>
              <a:ext cx="3869568" cy="924133"/>
            </a:xfrm>
            <a:prstGeom prst="rightArrow">
              <a:avLst>
                <a:gd name="adj1" fmla="val 75000"/>
                <a:gd name="adj2" fmla="val 50000"/>
              </a:avLst>
            </a:prstGeom>
            <a:solidFill>
              <a:srgbClr val="EFD6D1">
                <a:alpha val="89803"/>
              </a:srgbClr>
            </a:solidFill>
            <a:ln w="12700" cap="flat" cmpd="sng">
              <a:solidFill>
                <a:srgbClr val="EFD6D1">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11"/>
            <p:cNvSpPr txBox="1"/>
            <p:nvPr/>
          </p:nvSpPr>
          <p:spPr>
            <a:xfrm>
              <a:off x="2428192" y="1145704"/>
              <a:ext cx="3523018" cy="693099"/>
            </a:xfrm>
            <a:prstGeom prst="rect">
              <a:avLst/>
            </a:prstGeom>
            <a:noFill/>
            <a:ln>
              <a:noFill/>
            </a:ln>
          </p:spPr>
          <p:txBody>
            <a:bodyPr spcFirstLastPara="1" wrap="square" lIns="8875" tIns="8875" rIns="8875" bIns="8875" anchor="ctr"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Determines how the organization is going to handle the risk</a:t>
              </a:r>
              <a:endParaRPr sz="1400" b="0" i="0" u="none" strike="noStrike" cap="none">
                <a:solidFill>
                  <a:schemeClr val="dk1"/>
                </a:solidFill>
                <a:latin typeface="Calibri"/>
                <a:ea typeface="Calibri"/>
                <a:cs typeface="Calibri"/>
                <a:sym typeface="Calibri"/>
              </a:endParaRPr>
            </a:p>
          </p:txBody>
        </p:sp>
        <p:sp>
          <p:nvSpPr>
            <p:cNvPr id="1116" name="Google Shape;1116;p111"/>
            <p:cNvSpPr/>
            <p:nvPr/>
          </p:nvSpPr>
          <p:spPr>
            <a:xfrm>
              <a:off x="151519" y="1091397"/>
              <a:ext cx="2276673" cy="776761"/>
            </a:xfrm>
            <a:prstGeom prst="roundRect">
              <a:avLst>
                <a:gd name="adj" fmla="val 16667"/>
              </a:avLst>
            </a:prstGeom>
            <a:solidFill>
              <a:srgbClr val="D07A5B"/>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11"/>
            <p:cNvSpPr txBox="1"/>
            <p:nvPr/>
          </p:nvSpPr>
          <p:spPr>
            <a:xfrm>
              <a:off x="189437" y="1129315"/>
              <a:ext cx="2200837" cy="700925"/>
            </a:xfrm>
            <a:prstGeom prst="rect">
              <a:avLst/>
            </a:prstGeom>
            <a:noFill/>
            <a:ln>
              <a:noFill/>
            </a:ln>
          </p:spPr>
          <p:txBody>
            <a:bodyPr spcFirstLastPara="1" wrap="square" lIns="60950" tIns="30475" rIns="60950" bIns="30475"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Acceptance</a:t>
              </a:r>
              <a:endParaRPr sz="1600">
                <a:solidFill>
                  <a:schemeClr val="lt1"/>
                </a:solidFill>
                <a:latin typeface="Calibri"/>
                <a:ea typeface="Calibri"/>
                <a:cs typeface="Calibri"/>
                <a:sym typeface="Calibri"/>
              </a:endParaRPr>
            </a:p>
          </p:txBody>
        </p:sp>
        <p:sp>
          <p:nvSpPr>
            <p:cNvPr id="1118" name="Google Shape;1118;p111"/>
            <p:cNvSpPr/>
            <p:nvPr/>
          </p:nvSpPr>
          <p:spPr>
            <a:xfrm>
              <a:off x="2428192" y="2034258"/>
              <a:ext cx="3869568" cy="924133"/>
            </a:xfrm>
            <a:prstGeom prst="rightArrow">
              <a:avLst>
                <a:gd name="adj1" fmla="val 75000"/>
                <a:gd name="adj2" fmla="val 50000"/>
              </a:avLst>
            </a:prstGeom>
            <a:solidFill>
              <a:srgbClr val="E8D9D7">
                <a:alpha val="89803"/>
              </a:srgbClr>
            </a:solidFill>
            <a:ln w="12700" cap="flat" cmpd="sng">
              <a:solidFill>
                <a:srgbClr val="E8D9D7">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11"/>
            <p:cNvSpPr txBox="1"/>
            <p:nvPr/>
          </p:nvSpPr>
          <p:spPr>
            <a:xfrm>
              <a:off x="2428192" y="2149775"/>
              <a:ext cx="3523018" cy="693099"/>
            </a:xfrm>
            <a:prstGeom prst="rect">
              <a:avLst/>
            </a:prstGeom>
            <a:noFill/>
            <a:ln>
              <a:noFill/>
            </a:ln>
          </p:spPr>
          <p:txBody>
            <a:bodyPr spcFirstLastPara="1" wrap="square" lIns="8875" tIns="8875" rIns="8875" bIns="8875" anchor="ctr"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Process of eliminating the probability of risk occurrence</a:t>
              </a:r>
              <a:endParaRPr sz="1400" b="0" i="0" u="none" strike="noStrike" cap="none">
                <a:solidFill>
                  <a:schemeClr val="dk1"/>
                </a:solidFill>
                <a:latin typeface="Calibri"/>
                <a:ea typeface="Calibri"/>
                <a:cs typeface="Calibri"/>
                <a:sym typeface="Calibri"/>
              </a:endParaRPr>
            </a:p>
          </p:txBody>
        </p:sp>
        <p:sp>
          <p:nvSpPr>
            <p:cNvPr id="1120" name="Google Shape;1120;p111"/>
            <p:cNvSpPr/>
            <p:nvPr/>
          </p:nvSpPr>
          <p:spPr>
            <a:xfrm>
              <a:off x="151519" y="2107943"/>
              <a:ext cx="2276673" cy="776761"/>
            </a:xfrm>
            <a:prstGeom prst="roundRect">
              <a:avLst>
                <a:gd name="adj" fmla="val 16667"/>
              </a:avLst>
            </a:prstGeom>
            <a:solidFill>
              <a:srgbClr val="B88881"/>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11"/>
            <p:cNvSpPr txBox="1"/>
            <p:nvPr/>
          </p:nvSpPr>
          <p:spPr>
            <a:xfrm>
              <a:off x="189437" y="2145861"/>
              <a:ext cx="2200837" cy="700925"/>
            </a:xfrm>
            <a:prstGeom prst="rect">
              <a:avLst/>
            </a:prstGeom>
            <a:noFill/>
            <a:ln>
              <a:noFill/>
            </a:ln>
          </p:spPr>
          <p:txBody>
            <a:bodyPr spcFirstLastPara="1" wrap="square" lIns="60950" tIns="30475" rIns="60950" bIns="30475"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Avoidance</a:t>
              </a:r>
              <a:endParaRPr sz="1600">
                <a:solidFill>
                  <a:schemeClr val="lt1"/>
                </a:solidFill>
                <a:latin typeface="Calibri"/>
                <a:ea typeface="Calibri"/>
                <a:cs typeface="Calibri"/>
                <a:sym typeface="Calibri"/>
              </a:endParaRPr>
            </a:p>
          </p:txBody>
        </p:sp>
        <p:sp>
          <p:nvSpPr>
            <p:cNvPr id="1122" name="Google Shape;1122;p111"/>
            <p:cNvSpPr/>
            <p:nvPr/>
          </p:nvSpPr>
          <p:spPr>
            <a:xfrm>
              <a:off x="2428192" y="3050804"/>
              <a:ext cx="3869568" cy="924133"/>
            </a:xfrm>
            <a:prstGeom prst="rightArrow">
              <a:avLst>
                <a:gd name="adj1" fmla="val 75000"/>
                <a:gd name="adj2" fmla="val 50000"/>
              </a:avLst>
            </a:prstGeom>
            <a:solidFill>
              <a:srgbClr val="DFDFDF">
                <a:alpha val="89803"/>
              </a:srgbClr>
            </a:solidFill>
            <a:ln w="12700" cap="flat" cmpd="sng">
              <a:solidFill>
                <a:srgbClr val="DFDFD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11"/>
            <p:cNvSpPr txBox="1"/>
            <p:nvPr/>
          </p:nvSpPr>
          <p:spPr>
            <a:xfrm>
              <a:off x="2428192" y="3166321"/>
              <a:ext cx="3523018" cy="693099"/>
            </a:xfrm>
            <a:prstGeom prst="rect">
              <a:avLst/>
            </a:prstGeom>
            <a:noFill/>
            <a:ln>
              <a:noFill/>
            </a:ln>
          </p:spPr>
          <p:txBody>
            <a:bodyPr spcFirstLastPara="1" wrap="square" lIns="8875" tIns="8875" rIns="8875" bIns="8875" anchor="ctr"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Process of transferring all the organizational risk a third party</a:t>
              </a:r>
              <a:endParaRPr sz="1400" b="0" i="0" u="none" strike="noStrike" cap="none">
                <a:solidFill>
                  <a:schemeClr val="dk1"/>
                </a:solidFill>
                <a:latin typeface="Calibri"/>
                <a:ea typeface="Calibri"/>
                <a:cs typeface="Calibri"/>
                <a:sym typeface="Calibri"/>
              </a:endParaRPr>
            </a:p>
          </p:txBody>
        </p:sp>
        <p:sp>
          <p:nvSpPr>
            <p:cNvPr id="1124" name="Google Shape;1124;p111"/>
            <p:cNvSpPr/>
            <p:nvPr/>
          </p:nvSpPr>
          <p:spPr>
            <a:xfrm>
              <a:off x="151519" y="3124490"/>
              <a:ext cx="2276673" cy="776761"/>
            </a:xfrm>
            <a:prstGeom prst="roundRect">
              <a:avLst>
                <a:gd name="adj" fmla="val 16667"/>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11"/>
            <p:cNvSpPr txBox="1"/>
            <p:nvPr/>
          </p:nvSpPr>
          <p:spPr>
            <a:xfrm>
              <a:off x="189437" y="3162408"/>
              <a:ext cx="2200837" cy="700925"/>
            </a:xfrm>
            <a:prstGeom prst="rect">
              <a:avLst/>
            </a:prstGeom>
            <a:noFill/>
            <a:ln>
              <a:noFill/>
            </a:ln>
          </p:spPr>
          <p:txBody>
            <a:bodyPr spcFirstLastPara="1" wrap="square" lIns="60950" tIns="30475" rIns="60950" bIns="30475"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Transfer</a:t>
              </a:r>
              <a:endParaRPr sz="1600">
                <a:solidFill>
                  <a:schemeClr val="lt1"/>
                </a:solidFill>
                <a:latin typeface="Calibri"/>
                <a:ea typeface="Calibri"/>
                <a:cs typeface="Calibri"/>
                <a:sym typeface="Calibri"/>
              </a:endParaRP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0" name="Google Shape;1130;p11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Organizational Risks</a:t>
            </a:r>
            <a:endParaRPr/>
          </a:p>
        </p:txBody>
      </p:sp>
      <p:sp>
        <p:nvSpPr>
          <p:cNvPr id="1131" name="Google Shape;1131;p112"/>
          <p:cNvSpPr/>
          <p:nvPr/>
        </p:nvSpPr>
        <p:spPr>
          <a:xfrm>
            <a:off x="597561" y="963132"/>
            <a:ext cx="8723857" cy="1900777"/>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Security challenges include:</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Difficulty knowing where data is stored</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Technical failures that could destroy the stored data</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Issues around data retrieval if a cloud provider goes out of business</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Unauthorized access of data by others</a:t>
            </a:r>
            <a:endParaRPr/>
          </a:p>
        </p:txBody>
      </p:sp>
      <p:pic>
        <p:nvPicPr>
          <p:cNvPr id="1132" name="Google Shape;1132;p112" descr="07a_03_1_Organizational Risks"/>
          <p:cNvPicPr preferRelativeResize="0"/>
          <p:nvPr/>
        </p:nvPicPr>
        <p:blipFill rotWithShape="1">
          <a:blip r:embed="rId3">
            <a:alphaModFix/>
          </a:blip>
          <a:srcRect/>
          <a:stretch/>
        </p:blipFill>
        <p:spPr>
          <a:xfrm>
            <a:off x="1740441" y="3445286"/>
            <a:ext cx="6438095" cy="2019048"/>
          </a:xfrm>
          <a:prstGeom prst="rect">
            <a:avLst/>
          </a:prstGeom>
          <a:noFill/>
          <a:ln>
            <a:noFill/>
          </a:ln>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7" name="Google Shape;1137;p11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Vendor Lock-In</a:t>
            </a:r>
            <a:endParaRPr/>
          </a:p>
        </p:txBody>
      </p:sp>
      <p:sp>
        <p:nvSpPr>
          <p:cNvPr id="1138" name="Google Shape;1138;p113"/>
          <p:cNvSpPr/>
          <p:nvPr/>
        </p:nvSpPr>
        <p:spPr>
          <a:xfrm>
            <a:off x="597561" y="963132"/>
            <a:ext cx="8723857" cy="1569660"/>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Vendor Lock-in is refereed as the inability/discomfort of the customers to change their decision about the CSP once the Service agreement is signed </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This situation occurs if/when Consumers face many challenges that arise concerning data, application and service portability issues </a:t>
            </a:r>
            <a:endParaRPr/>
          </a:p>
        </p:txBody>
      </p:sp>
      <p:pic>
        <p:nvPicPr>
          <p:cNvPr id="1139" name="Google Shape;1139;p113" descr="07a_04_1_Vendor Lock-In"/>
          <p:cNvPicPr preferRelativeResize="0"/>
          <p:nvPr/>
        </p:nvPicPr>
        <p:blipFill rotWithShape="1">
          <a:blip r:embed="rId3">
            <a:alphaModFix/>
          </a:blip>
          <a:srcRect/>
          <a:stretch/>
        </p:blipFill>
        <p:spPr>
          <a:xfrm>
            <a:off x="1668900" y="3196501"/>
            <a:ext cx="6507378" cy="191641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F249497-CCCF-4E4E-AF7A-486F64C93514}"/>
              </a:ext>
            </a:extLst>
          </p:cNvPr>
          <p:cNvSpPr>
            <a:spLocks noGrp="1"/>
          </p:cNvSpPr>
          <p:nvPr>
            <p:ph type="body" sz="quarter" idx="10"/>
          </p:nvPr>
        </p:nvSpPr>
        <p:spPr/>
        <p:txBody>
          <a:bodyPr/>
          <a:lstStyle/>
          <a:p>
            <a:r>
              <a:rPr lang="en-US" dirty="0"/>
              <a:t>Business Applications</a:t>
            </a:r>
            <a:endParaRPr lang="en-PH" dirty="0"/>
          </a:p>
        </p:txBody>
      </p:sp>
      <p:pic>
        <p:nvPicPr>
          <p:cNvPr id="4" name="Picture 8" descr="https://media-exp1.licdn.com/dms/image/C5112AQE_9-NP8dvSrA/article-inline_image-shrink_1500_2232/0?e=1608163200&amp;v=beta&amp;t=zFQAVaADKAbe1Huy1PCn5eiU_6wn01FivAhPPWJbUeQ">
            <a:extLst>
              <a:ext uri="{FF2B5EF4-FFF2-40B4-BE49-F238E27FC236}">
                <a16:creationId xmlns:a16="http://schemas.microsoft.com/office/drawing/2014/main" id="{DCD43411-6143-429B-84BB-B9DBE9E0AA85}"/>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268412" y="1393826"/>
            <a:ext cx="7905750" cy="442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6098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143"/>
        <p:cNvGrpSpPr/>
        <p:nvPr/>
      </p:nvGrpSpPr>
      <p:grpSpPr>
        <a:xfrm>
          <a:off x="0" y="0"/>
          <a:ext cx="0" cy="0"/>
          <a:chOff x="0" y="0"/>
          <a:chExt cx="0" cy="0"/>
        </a:xfrm>
      </p:grpSpPr>
      <p:sp>
        <p:nvSpPr>
          <p:cNvPr id="1144" name="Google Shape;1144;p11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Loss of Management Control</a:t>
            </a:r>
            <a:endParaRPr/>
          </a:p>
        </p:txBody>
      </p:sp>
      <p:sp>
        <p:nvSpPr>
          <p:cNvPr id="1145" name="Google Shape;1145;p114"/>
          <p:cNvSpPr/>
          <p:nvPr/>
        </p:nvSpPr>
        <p:spPr>
          <a:xfrm>
            <a:off x="430136" y="1079042"/>
            <a:ext cx="5442630" cy="1200329"/>
          </a:xfrm>
          <a:prstGeom prst="rect">
            <a:avLst/>
          </a:prstGeom>
          <a:noFill/>
          <a:ln>
            <a:noFill/>
          </a:ln>
        </p:spPr>
        <p:txBody>
          <a:bodyPr spcFirstLastPara="1" wrap="square" lIns="91425" tIns="45700" rIns="91425" bIns="45700" anchor="t" anchorCtr="0">
            <a:spAutoFit/>
          </a:bodyPr>
          <a:lstStyle/>
          <a:p>
            <a:pPr marL="0" marR="0" lvl="1" indent="0" algn="l" rtl="0">
              <a:lnSpc>
                <a:spcPct val="150000"/>
              </a:lnSpc>
              <a:spcBef>
                <a:spcPts val="0"/>
              </a:spcBef>
              <a:spcAft>
                <a:spcPts val="0"/>
              </a:spcAft>
              <a:buNone/>
            </a:pPr>
            <a:r>
              <a:rPr lang="en-US" sz="1600" b="0" i="0" u="none" strike="noStrike" cap="none">
                <a:solidFill>
                  <a:schemeClr val="dk1"/>
                </a:solidFill>
                <a:latin typeface="Calibri"/>
                <a:ea typeface="Calibri"/>
                <a:cs typeface="Calibri"/>
                <a:sym typeface="Calibri"/>
              </a:rPr>
              <a:t>Loss of management control happens when:</a:t>
            </a:r>
            <a:endParaRPr sz="1600" b="0" i="0" u="none" strike="noStrike" cap="none">
              <a:solidFill>
                <a:schemeClr val="dk1"/>
              </a:solidFill>
              <a:latin typeface="Calibri"/>
              <a:ea typeface="Calibri"/>
              <a:cs typeface="Calibri"/>
              <a:sym typeface="Calibri"/>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Risk factor is high for IaaS provider </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Risk factor is low for SaaS provider </a:t>
            </a:r>
            <a:endParaRPr/>
          </a:p>
        </p:txBody>
      </p:sp>
      <p:pic>
        <p:nvPicPr>
          <p:cNvPr id="1146" name="Google Shape;1146;p114" descr="07a_05_1_Loss of Management Control"/>
          <p:cNvPicPr preferRelativeResize="0"/>
          <p:nvPr/>
        </p:nvPicPr>
        <p:blipFill rotWithShape="1">
          <a:blip r:embed="rId3">
            <a:alphaModFix/>
          </a:blip>
          <a:srcRect/>
          <a:stretch/>
        </p:blipFill>
        <p:spPr>
          <a:xfrm>
            <a:off x="2137892" y="2560112"/>
            <a:ext cx="6207617" cy="3717023"/>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150"/>
        <p:cNvGrpSpPr/>
        <p:nvPr/>
      </p:nvGrpSpPr>
      <p:grpSpPr>
        <a:xfrm>
          <a:off x="0" y="0"/>
          <a:ext cx="0" cy="0"/>
          <a:chOff x="0" y="0"/>
          <a:chExt cx="0" cy="0"/>
        </a:xfrm>
      </p:grpSpPr>
      <p:sp>
        <p:nvSpPr>
          <p:cNvPr id="1151" name="Google Shape;1151;p11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Documentation</a:t>
            </a:r>
            <a:endParaRPr/>
          </a:p>
        </p:txBody>
      </p:sp>
      <p:sp>
        <p:nvSpPr>
          <p:cNvPr id="1152" name="Google Shape;1152;p115"/>
          <p:cNvSpPr/>
          <p:nvPr/>
        </p:nvSpPr>
        <p:spPr>
          <a:xfrm>
            <a:off x="597561" y="963132"/>
            <a:ext cx="8723857" cy="4524315"/>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Documentation not only acts as a guide but is also important for prove compliance (which we are going  to discuss in next module!)</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When it comes to risk documentation, we talk about the Findings – The documentation on investigation process of a risk event</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Typical Investigation Types are:</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Criminal</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Civil</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Regulatory</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Operational</a:t>
            </a:r>
            <a:endParaRPr/>
          </a:p>
          <a:p>
            <a:pPr marL="742950" marR="0" lvl="2"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If some information in Findings changes/warns a new uncertainty, then you might need to enter it in the risk register </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116"/>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800"/>
              <a:buNone/>
            </a:pPr>
            <a:r>
              <a:rPr lang="en-US"/>
              <a:t>Policies, Procedures and Governance</a:t>
            </a:r>
            <a:endParaRPr/>
          </a:p>
        </p:txBody>
      </p:sp>
      <p:sp>
        <p:nvSpPr>
          <p:cNvPr id="1158" name="Google Shape;1158;p116"/>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D8D8D8"/>
              </a:buClr>
              <a:buSzPts val="1900"/>
              <a:buNone/>
            </a:pPr>
            <a:r>
              <a:rPr lang="en-US" b="1">
                <a:solidFill>
                  <a:srgbClr val="D8D8D8"/>
                </a:solidFill>
              </a:rPr>
              <a:t>Module 07</a:t>
            </a:r>
            <a:endParaRPr b="1">
              <a:solidFill>
                <a:srgbClr val="D8D8D8"/>
              </a:solidFill>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sp>
        <p:nvSpPr>
          <p:cNvPr id="1163" name="Google Shape;1163;p11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Standard Operating Procedures</a:t>
            </a:r>
            <a:endParaRPr/>
          </a:p>
        </p:txBody>
      </p:sp>
      <p:sp>
        <p:nvSpPr>
          <p:cNvPr id="1164" name="Google Shape;1164;p117"/>
          <p:cNvSpPr/>
          <p:nvPr/>
        </p:nvSpPr>
        <p:spPr>
          <a:xfrm>
            <a:off x="597561" y="963132"/>
            <a:ext cx="8723857" cy="4154984"/>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SOP Procedures are well-defined steps that an organization follows whenever an event occurs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SOP is not just restricted to risk events, it can also be applied for appropriate for day-to-day organizational activities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To understand the importance of SOP, consider the following example:</a:t>
            </a:r>
            <a:endParaRPr/>
          </a:p>
          <a:p>
            <a:pPr marL="742950" marR="0" lvl="2" indent="-285750" algn="l" rtl="0">
              <a:lnSpc>
                <a:spcPct val="150000"/>
              </a:lnSpc>
              <a:spcBef>
                <a:spcPts val="0"/>
              </a:spcBef>
              <a:spcAft>
                <a:spcPts val="0"/>
              </a:spcAft>
              <a:buClr>
                <a:schemeClr val="dk1"/>
              </a:buClr>
              <a:buSzPts val="1600"/>
              <a:buFont typeface="Arial"/>
              <a:buChar char="•"/>
            </a:pPr>
            <a:r>
              <a:rPr lang="en-US" sz="1600" b="1" i="0" u="none" strike="noStrike" cap="none">
                <a:solidFill>
                  <a:schemeClr val="dk1"/>
                </a:solidFill>
                <a:latin typeface="Calibri"/>
                <a:ea typeface="Calibri"/>
                <a:cs typeface="Calibri"/>
                <a:sym typeface="Calibri"/>
              </a:rPr>
              <a:t>An event X has occurred:</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Q1: What led up to the event X to occur?</a:t>
            </a:r>
            <a:endParaRPr/>
          </a:p>
          <a:p>
            <a:pPr marL="1200150" marR="0" lvl="3"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Ans: </a:t>
            </a:r>
            <a:r>
              <a:rPr lang="en-US" sz="1600" b="0" i="1" u="none" strike="noStrike" cap="none">
                <a:solidFill>
                  <a:schemeClr val="dk1"/>
                </a:solidFill>
                <a:latin typeface="Calibri"/>
                <a:ea typeface="Calibri"/>
                <a:cs typeface="Calibri"/>
                <a:sym typeface="Calibri"/>
              </a:rPr>
              <a:t>Programmer made changes to the Application.</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Q2: What are is the list of changes made?</a:t>
            </a:r>
            <a:endParaRPr/>
          </a:p>
          <a:p>
            <a:pPr marL="1200150" marR="0" lvl="3"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Ans: </a:t>
            </a:r>
            <a:r>
              <a:rPr lang="en-US" sz="1600" b="0" i="1" u="none" strike="noStrike" cap="none">
                <a:solidFill>
                  <a:schemeClr val="dk1"/>
                </a:solidFill>
                <a:latin typeface="Calibri"/>
                <a:ea typeface="Calibri"/>
                <a:cs typeface="Calibri"/>
                <a:sym typeface="Calibri"/>
              </a:rPr>
              <a:t>Change1, change2, change3.</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Q3: Did they follow SOP?</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Q3 says how important it is to follow SOP</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1168"/>
        <p:cNvGrpSpPr/>
        <p:nvPr/>
      </p:nvGrpSpPr>
      <p:grpSpPr>
        <a:xfrm>
          <a:off x="0" y="0"/>
          <a:ext cx="0" cy="0"/>
          <a:chOff x="0" y="0"/>
          <a:chExt cx="0" cy="0"/>
        </a:xfrm>
      </p:grpSpPr>
      <p:sp>
        <p:nvSpPr>
          <p:cNvPr id="1169" name="Google Shape;1169;p11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Change Management </a:t>
            </a:r>
            <a:endParaRPr/>
          </a:p>
        </p:txBody>
      </p:sp>
      <p:sp>
        <p:nvSpPr>
          <p:cNvPr id="1170" name="Google Shape;1170;p118"/>
          <p:cNvSpPr/>
          <p:nvPr/>
        </p:nvSpPr>
        <p:spPr>
          <a:xfrm>
            <a:off x="597561" y="963132"/>
            <a:ext cx="8723857" cy="4893647"/>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Change management is the process of approving and managing approved changes to organization’s assets</a:t>
            </a:r>
            <a:endParaRPr sz="1600" b="0" i="0" u="none" strike="noStrike" cap="none">
              <a:solidFill>
                <a:schemeClr val="dk1"/>
              </a:solidFill>
              <a:latin typeface="Calibri"/>
              <a:ea typeface="Calibri"/>
              <a:cs typeface="Calibri"/>
              <a:sym typeface="Calibri"/>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It is important to understand that any change is going to have an inherit risk and this should be counterbalanced by an increased value to the organization</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So, it is not recommended to make changes if</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There are no security patches, </a:t>
            </a:r>
            <a:endParaRPr sz="1600" b="0" i="0" u="none" strike="noStrike" cap="none">
              <a:solidFill>
                <a:schemeClr val="dk1"/>
              </a:solidFill>
              <a:latin typeface="Calibri"/>
              <a:ea typeface="Calibri"/>
              <a:cs typeface="Calibri"/>
              <a:sym typeface="Calibri"/>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No new features, and </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No enhancements to the application/ Infrastructure</a:t>
            </a:r>
            <a:endParaRPr/>
          </a:p>
          <a:p>
            <a:pPr marL="742950" marR="0" lvl="2"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Note: ITIL identifies best change management practices for an organization to increase availability. It the 1980s by the UK government as a framework for technology adoption</a:t>
            </a:r>
            <a:endParaRPr/>
          </a:p>
          <a:p>
            <a:pPr marL="457200" marR="0" lvl="2" indent="0" algn="l"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11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Resource Management</a:t>
            </a:r>
            <a:endParaRPr/>
          </a:p>
        </p:txBody>
      </p:sp>
      <p:sp>
        <p:nvSpPr>
          <p:cNvPr id="1176" name="Google Shape;1176;p119"/>
          <p:cNvSpPr/>
          <p:nvPr/>
        </p:nvSpPr>
        <p:spPr>
          <a:xfrm>
            <a:off x="597561" y="963132"/>
            <a:ext cx="8723857" cy="3046988"/>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Resource management is the process of managing storage, compute, and network of the cloud</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CSPs manage the cloud resources through resource groups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 resource group is the collection of similar resources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CSPs also offers mobile device management (MDM), both for iOS and Android as a part of resource management. </a:t>
            </a: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1" indent="0" algn="l" rtl="0">
              <a:lnSpc>
                <a:spcPct val="150000"/>
              </a:lnSpc>
              <a:spcBef>
                <a:spcPts val="0"/>
              </a:spcBef>
              <a:spcAft>
                <a:spcPts val="0"/>
              </a:spcAft>
              <a:buNone/>
            </a:pPr>
            <a:endParaRPr sz="1600" b="0" i="0" u="none" strike="noStrike" cap="none">
              <a:solidFill>
                <a:schemeClr val="dk1"/>
              </a:solidFill>
              <a:latin typeface="Calibri"/>
              <a:ea typeface="Calibri"/>
              <a:cs typeface="Calibri"/>
              <a:sym typeface="Calibri"/>
            </a:endParaRPr>
          </a:p>
        </p:txBody>
      </p:sp>
      <p:pic>
        <p:nvPicPr>
          <p:cNvPr id="1177" name="Google Shape;1177;p119"/>
          <p:cNvPicPr preferRelativeResize="0"/>
          <p:nvPr/>
        </p:nvPicPr>
        <p:blipFill rotWithShape="1">
          <a:blip r:embed="rId3">
            <a:alphaModFix/>
          </a:blip>
          <a:srcRect/>
          <a:stretch/>
        </p:blipFill>
        <p:spPr>
          <a:xfrm>
            <a:off x="3175134" y="3098896"/>
            <a:ext cx="3470364" cy="2351712"/>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1181"/>
        <p:cNvGrpSpPr/>
        <p:nvPr/>
      </p:nvGrpSpPr>
      <p:grpSpPr>
        <a:xfrm>
          <a:off x="0" y="0"/>
          <a:ext cx="0" cy="0"/>
          <a:chOff x="0" y="0"/>
          <a:chExt cx="0" cy="0"/>
        </a:xfrm>
      </p:grpSpPr>
      <p:sp>
        <p:nvSpPr>
          <p:cNvPr id="1182" name="Google Shape;1182;p12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Security Policies</a:t>
            </a:r>
            <a:endParaRPr/>
          </a:p>
        </p:txBody>
      </p:sp>
      <p:sp>
        <p:nvSpPr>
          <p:cNvPr id="1183" name="Google Shape;1183;p120"/>
          <p:cNvSpPr/>
          <p:nvPr/>
        </p:nvSpPr>
        <p:spPr>
          <a:xfrm>
            <a:off x="597561" y="963132"/>
            <a:ext cx="8723857" cy="1200329"/>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 security policy is foundational policy that every organization decides to adopt</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Following are the three different types of security policies </a:t>
            </a:r>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graphicFrame>
        <p:nvGraphicFramePr>
          <p:cNvPr id="1184" name="Google Shape;1184;p120"/>
          <p:cNvGraphicFramePr/>
          <p:nvPr/>
        </p:nvGraphicFramePr>
        <p:xfrm>
          <a:off x="1445467" y="2386059"/>
          <a:ext cx="6606125" cy="1816394"/>
        </p:xfrm>
        <a:graphic>
          <a:graphicData uri="http://schemas.openxmlformats.org/drawingml/2006/table">
            <a:tbl>
              <a:tblPr firstRow="1" bandRow="1">
                <a:noFill/>
                <a:tableStyleId>{DFFC035F-BD8F-4DCD-9741-B066D36394F1}</a:tableStyleId>
              </a:tblPr>
              <a:tblGrid>
                <a:gridCol w="1503800">
                  <a:extLst>
                    <a:ext uri="{9D8B030D-6E8A-4147-A177-3AD203B41FA5}">
                      <a16:colId xmlns:a16="http://schemas.microsoft.com/office/drawing/2014/main" val="20000"/>
                    </a:ext>
                  </a:extLst>
                </a:gridCol>
                <a:gridCol w="5102325">
                  <a:extLst>
                    <a:ext uri="{9D8B030D-6E8A-4147-A177-3AD203B41FA5}">
                      <a16:colId xmlns:a16="http://schemas.microsoft.com/office/drawing/2014/main" val="20001"/>
                    </a:ext>
                  </a:extLst>
                </a:gridCol>
              </a:tblGrid>
              <a:tr h="370850">
                <a:tc>
                  <a:txBody>
                    <a:bodyPr/>
                    <a:lstStyle/>
                    <a:p>
                      <a:pPr marL="0" marR="0" lvl="0" indent="0" algn="l" rtl="0">
                        <a:spcBef>
                          <a:spcPts val="0"/>
                        </a:spcBef>
                        <a:spcAft>
                          <a:spcPts val="0"/>
                        </a:spcAft>
                        <a:buNone/>
                      </a:pPr>
                      <a:r>
                        <a:rPr lang="en-US" sz="1463"/>
                        <a:t>Category</a:t>
                      </a:r>
                      <a:endParaRPr sz="1463"/>
                    </a:p>
                  </a:txBody>
                  <a:tcPr marL="91450" marR="91450" marT="45725" marB="45725"/>
                </a:tc>
                <a:tc>
                  <a:txBody>
                    <a:bodyPr/>
                    <a:lstStyle/>
                    <a:p>
                      <a:pPr marL="0" marR="0" lvl="0" indent="0" algn="l" rtl="0">
                        <a:spcBef>
                          <a:spcPts val="0"/>
                        </a:spcBef>
                        <a:spcAft>
                          <a:spcPts val="0"/>
                        </a:spcAft>
                        <a:buNone/>
                      </a:pPr>
                      <a:r>
                        <a:rPr lang="en-US" sz="1463"/>
                        <a:t>Description</a:t>
                      </a:r>
                      <a:endParaRPr sz="1463"/>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463" u="none" strike="noStrike"/>
                        <a:t>Regulatory</a:t>
                      </a:r>
                      <a:endParaRPr sz="1463"/>
                    </a:p>
                  </a:txBody>
                  <a:tcPr marL="91450" marR="91450" marT="45725" marB="45725"/>
                </a:tc>
                <a:tc>
                  <a:txBody>
                    <a:bodyPr/>
                    <a:lstStyle/>
                    <a:p>
                      <a:pPr marL="0" marR="0" lvl="0" indent="0" algn="l" rtl="0">
                        <a:spcBef>
                          <a:spcPts val="0"/>
                        </a:spcBef>
                        <a:spcAft>
                          <a:spcPts val="0"/>
                        </a:spcAft>
                        <a:buNone/>
                      </a:pPr>
                      <a:r>
                        <a:rPr lang="en-US" sz="1463"/>
                        <a:t>Security policy that is required by either law or regulation</a:t>
                      </a:r>
                      <a:endParaRPr sz="1463"/>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463" u="none" strike="noStrike"/>
                        <a:t>Advisory</a:t>
                      </a:r>
                      <a:endParaRPr sz="1463"/>
                    </a:p>
                  </a:txBody>
                  <a:tcPr marL="91450" marR="91450" marT="45725" marB="45725"/>
                </a:tc>
                <a:tc>
                  <a:txBody>
                    <a:bodyPr/>
                    <a:lstStyle/>
                    <a:p>
                      <a:pPr marL="0" marR="0" lvl="0" indent="0" algn="l" rtl="0">
                        <a:spcBef>
                          <a:spcPts val="0"/>
                        </a:spcBef>
                        <a:spcAft>
                          <a:spcPts val="0"/>
                        </a:spcAft>
                        <a:buNone/>
                      </a:pPr>
                      <a:r>
                        <a:rPr lang="en-US" sz="1463" u="none" strike="noStrike"/>
                        <a:t>Defines behaviors and activities that are acceptable in the organization</a:t>
                      </a:r>
                      <a:endParaRPr sz="1463"/>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463" u="none" strike="noStrike"/>
                        <a:t>Informative</a:t>
                      </a:r>
                      <a:endParaRPr sz="1463"/>
                    </a:p>
                  </a:txBody>
                  <a:tcPr marL="91450" marR="91450" marT="45725" marB="45725"/>
                </a:tc>
                <a:tc>
                  <a:txBody>
                    <a:bodyPr/>
                    <a:lstStyle/>
                    <a:p>
                      <a:pPr marL="0" marR="0" lvl="0" indent="0" algn="l" rtl="0">
                        <a:spcBef>
                          <a:spcPts val="0"/>
                        </a:spcBef>
                        <a:spcAft>
                          <a:spcPts val="0"/>
                        </a:spcAft>
                        <a:buNone/>
                      </a:pPr>
                      <a:r>
                        <a:rPr lang="en-US" sz="1463" u="none" strike="noStrike"/>
                        <a:t>Provides reasoning and/or information about goals and mission statements for the organization</a:t>
                      </a:r>
                      <a:endParaRPr sz="1463"/>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1188"/>
        <p:cNvGrpSpPr/>
        <p:nvPr/>
      </p:nvGrpSpPr>
      <p:grpSpPr>
        <a:xfrm>
          <a:off x="0" y="0"/>
          <a:ext cx="0" cy="0"/>
          <a:chOff x="0" y="0"/>
          <a:chExt cx="0" cy="0"/>
        </a:xfrm>
      </p:grpSpPr>
      <p:sp>
        <p:nvSpPr>
          <p:cNvPr id="1189" name="Google Shape;1189;p12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Access and Control Policies</a:t>
            </a:r>
            <a:endParaRPr/>
          </a:p>
        </p:txBody>
      </p:sp>
      <p:sp>
        <p:nvSpPr>
          <p:cNvPr id="1190" name="Google Shape;1190;p121"/>
          <p:cNvSpPr/>
          <p:nvPr/>
        </p:nvSpPr>
        <p:spPr>
          <a:xfrm>
            <a:off x="597561" y="963132"/>
            <a:ext cx="8723857" cy="1569660"/>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Access and control policies are used to define the security requirements and manage the individuals ability to Read-Write-execute the assets </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Their Major focus is CIA (confidentiality, integrity, and availability)</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Access and control policies offer three types of controls </a:t>
            </a:r>
            <a:endParaRPr sz="1600" b="0" i="0" u="none" strike="noStrike" cap="none">
              <a:solidFill>
                <a:schemeClr val="dk1"/>
              </a:solidFill>
              <a:latin typeface="Calibri"/>
              <a:ea typeface="Calibri"/>
              <a:cs typeface="Calibri"/>
              <a:sym typeface="Calibri"/>
            </a:endParaRPr>
          </a:p>
        </p:txBody>
      </p:sp>
      <p:graphicFrame>
        <p:nvGraphicFramePr>
          <p:cNvPr id="1191" name="Google Shape;1191;p121"/>
          <p:cNvGraphicFramePr/>
          <p:nvPr/>
        </p:nvGraphicFramePr>
        <p:xfrm>
          <a:off x="1445467" y="2759550"/>
          <a:ext cx="7209150" cy="2149388"/>
        </p:xfrm>
        <a:graphic>
          <a:graphicData uri="http://schemas.openxmlformats.org/drawingml/2006/table">
            <a:tbl>
              <a:tblPr firstRow="1" bandRow="1">
                <a:noFill/>
                <a:tableStyleId>{EE3D77B2-FC2F-4D23-9D84-90D12EDACEF2}</a:tableStyleId>
              </a:tblPr>
              <a:tblGrid>
                <a:gridCol w="1078800">
                  <a:extLst>
                    <a:ext uri="{9D8B030D-6E8A-4147-A177-3AD203B41FA5}">
                      <a16:colId xmlns:a16="http://schemas.microsoft.com/office/drawing/2014/main" val="20000"/>
                    </a:ext>
                  </a:extLst>
                </a:gridCol>
                <a:gridCol w="4314425">
                  <a:extLst>
                    <a:ext uri="{9D8B030D-6E8A-4147-A177-3AD203B41FA5}">
                      <a16:colId xmlns:a16="http://schemas.microsoft.com/office/drawing/2014/main" val="20001"/>
                    </a:ext>
                  </a:extLst>
                </a:gridCol>
                <a:gridCol w="1815925">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1463"/>
                        <a:t>Access Control</a:t>
                      </a:r>
                      <a:endParaRPr sz="1463"/>
                    </a:p>
                  </a:txBody>
                  <a:tcPr marL="91450" marR="91450" marT="45725" marB="45725"/>
                </a:tc>
                <a:tc>
                  <a:txBody>
                    <a:bodyPr/>
                    <a:lstStyle/>
                    <a:p>
                      <a:pPr marL="0" marR="0" lvl="0" indent="0" algn="ctr" rtl="0">
                        <a:spcBef>
                          <a:spcPts val="0"/>
                        </a:spcBef>
                        <a:spcAft>
                          <a:spcPts val="0"/>
                        </a:spcAft>
                        <a:buNone/>
                      </a:pPr>
                      <a:r>
                        <a:rPr lang="en-US" sz="1463"/>
                        <a:t>Purpose</a:t>
                      </a:r>
                      <a:endParaRPr sz="1463"/>
                    </a:p>
                  </a:txBody>
                  <a:tcPr marL="91450" marR="91450" marT="45725" marB="45725"/>
                </a:tc>
                <a:tc>
                  <a:txBody>
                    <a:bodyPr/>
                    <a:lstStyle/>
                    <a:p>
                      <a:pPr marL="0" marR="0" lvl="0" indent="0" algn="ctr" rtl="0">
                        <a:spcBef>
                          <a:spcPts val="0"/>
                        </a:spcBef>
                        <a:spcAft>
                          <a:spcPts val="0"/>
                        </a:spcAft>
                        <a:buNone/>
                      </a:pPr>
                      <a:r>
                        <a:rPr lang="en-US" sz="1463"/>
                        <a:t>Example</a:t>
                      </a:r>
                      <a:endParaRPr sz="1463"/>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463" u="none" strike="noStrike"/>
                        <a:t>Preventive</a:t>
                      </a:r>
                      <a:endParaRPr sz="1463"/>
                    </a:p>
                  </a:txBody>
                  <a:tcPr marL="91450" marR="91450" marT="45725" marB="45725"/>
                </a:tc>
                <a:tc>
                  <a:txBody>
                    <a:bodyPr/>
                    <a:lstStyle/>
                    <a:p>
                      <a:pPr marL="0" marR="0" lvl="0" indent="0" algn="l" rtl="0">
                        <a:spcBef>
                          <a:spcPts val="0"/>
                        </a:spcBef>
                        <a:spcAft>
                          <a:spcPts val="0"/>
                        </a:spcAft>
                        <a:buNone/>
                      </a:pPr>
                      <a:r>
                        <a:rPr lang="en-US" sz="1463"/>
                        <a:t>Attempts to block or prevent any security events from occurring</a:t>
                      </a:r>
                      <a:endParaRPr sz="1463"/>
                    </a:p>
                  </a:txBody>
                  <a:tcPr marL="91450" marR="91450" marT="45725" marB="45725"/>
                </a:tc>
                <a:tc>
                  <a:txBody>
                    <a:bodyPr/>
                    <a:lstStyle/>
                    <a:p>
                      <a:pPr marL="0" marR="0" lvl="0" indent="0" algn="l" rtl="0">
                        <a:spcBef>
                          <a:spcPts val="0"/>
                        </a:spcBef>
                        <a:spcAft>
                          <a:spcPts val="0"/>
                        </a:spcAft>
                        <a:buNone/>
                      </a:pPr>
                      <a:r>
                        <a:rPr lang="en-US" sz="1463" u="none" strike="noStrike"/>
                        <a:t>penetration testing</a:t>
                      </a:r>
                      <a:endParaRPr sz="1463"/>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463" u="none" strike="noStrike"/>
                        <a:t>Detective</a:t>
                      </a:r>
                      <a:endParaRPr sz="1463"/>
                    </a:p>
                  </a:txBody>
                  <a:tcPr marL="91450" marR="91450" marT="45725" marB="45725"/>
                </a:tc>
                <a:tc>
                  <a:txBody>
                    <a:bodyPr/>
                    <a:lstStyle/>
                    <a:p>
                      <a:pPr marL="0" marR="0" lvl="0" indent="0" algn="l" rtl="0">
                        <a:spcBef>
                          <a:spcPts val="0"/>
                        </a:spcBef>
                        <a:spcAft>
                          <a:spcPts val="0"/>
                        </a:spcAft>
                        <a:buNone/>
                      </a:pPr>
                      <a:r>
                        <a:rPr lang="en-US" sz="1463" u="none" strike="noStrike"/>
                        <a:t>Controls that detect when a security event occurs</a:t>
                      </a:r>
                      <a:endParaRPr sz="1463"/>
                    </a:p>
                  </a:txBody>
                  <a:tcPr marL="91450" marR="91450" marT="45725" marB="45725"/>
                </a:tc>
                <a:tc>
                  <a:txBody>
                    <a:bodyPr/>
                    <a:lstStyle/>
                    <a:p>
                      <a:pPr marL="0" marR="0" lvl="0" indent="0" algn="l" rtl="0">
                        <a:spcBef>
                          <a:spcPts val="0"/>
                        </a:spcBef>
                        <a:spcAft>
                          <a:spcPts val="0"/>
                        </a:spcAft>
                        <a:buNone/>
                      </a:pPr>
                      <a:r>
                        <a:rPr lang="en-US" sz="1463" u="none" strike="noStrike"/>
                        <a:t>Audit trails, Security cams</a:t>
                      </a:r>
                      <a:endParaRPr sz="1463"/>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463" u="none" strike="noStrike"/>
                        <a:t>Corrective</a:t>
                      </a:r>
                      <a:endParaRPr sz="1463"/>
                    </a:p>
                  </a:txBody>
                  <a:tcPr marL="91450" marR="91450" marT="45725" marB="45725"/>
                </a:tc>
                <a:tc>
                  <a:txBody>
                    <a:bodyPr/>
                    <a:lstStyle/>
                    <a:p>
                      <a:pPr marL="0" marR="0" lvl="0" indent="0" algn="l" rtl="0">
                        <a:spcBef>
                          <a:spcPts val="0"/>
                        </a:spcBef>
                        <a:spcAft>
                          <a:spcPts val="0"/>
                        </a:spcAft>
                        <a:buNone/>
                      </a:pPr>
                      <a:r>
                        <a:rPr lang="en-US" sz="1463" u="none" strike="noStrike"/>
                        <a:t>Controls that return assets to a normal operating state</a:t>
                      </a:r>
                      <a:endParaRPr/>
                    </a:p>
                    <a:p>
                      <a:pPr marL="0" marR="0" lvl="0" indent="0" algn="l" rtl="0">
                        <a:spcBef>
                          <a:spcPts val="0"/>
                        </a:spcBef>
                        <a:spcAft>
                          <a:spcPts val="0"/>
                        </a:spcAft>
                        <a:buNone/>
                      </a:pPr>
                      <a:r>
                        <a:rPr lang="en-US" sz="1463" u="none" strike="noStrike"/>
                        <a:t>after a security event occurs</a:t>
                      </a:r>
                      <a:endParaRPr sz="1463"/>
                    </a:p>
                  </a:txBody>
                  <a:tcPr marL="91450" marR="91450" marT="45725" marB="45725"/>
                </a:tc>
                <a:tc>
                  <a:txBody>
                    <a:bodyPr/>
                    <a:lstStyle/>
                    <a:p>
                      <a:pPr marL="0" marR="0" lvl="0" indent="0" algn="l" rtl="0">
                        <a:spcBef>
                          <a:spcPts val="0"/>
                        </a:spcBef>
                        <a:spcAft>
                          <a:spcPts val="0"/>
                        </a:spcAft>
                        <a:buNone/>
                      </a:pPr>
                      <a:r>
                        <a:rPr lang="en-US" sz="1463"/>
                        <a:t>Anti-malware,</a:t>
                      </a:r>
                      <a:endParaRPr/>
                    </a:p>
                    <a:p>
                      <a:pPr marL="0" marR="0" lvl="0" indent="0" algn="l" rtl="0">
                        <a:spcBef>
                          <a:spcPts val="0"/>
                        </a:spcBef>
                        <a:spcAft>
                          <a:spcPts val="0"/>
                        </a:spcAft>
                        <a:buNone/>
                      </a:pPr>
                      <a:r>
                        <a:rPr lang="en-US" sz="1463"/>
                        <a:t>backup and restore</a:t>
                      </a:r>
                      <a:endParaRPr sz="1463"/>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196" name="Google Shape;1196;p12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Communication Policies</a:t>
            </a:r>
            <a:endParaRPr/>
          </a:p>
        </p:txBody>
      </p:sp>
      <p:sp>
        <p:nvSpPr>
          <p:cNvPr id="1197" name="Google Shape;1197;p122"/>
          <p:cNvSpPr/>
          <p:nvPr/>
        </p:nvSpPr>
        <p:spPr>
          <a:xfrm>
            <a:off x="597561" y="963132"/>
            <a:ext cx="8723857" cy="4154984"/>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Communication polices deals with professional communications that happen after a security event occurs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These comes into play, as most of communications need to follow law or regulation standards, for example - The federal laws mandate disclosure or reporting of events only involve financial records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Always ensure there are defined communication policies when utilizing the cloud, in the sense-</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The policies need to describe who, what, when, and where should be communicated after an event</a:t>
            </a:r>
            <a:endParaRPr sz="1600" b="0" i="0" u="none" strike="noStrike" cap="none">
              <a:solidFill>
                <a:schemeClr val="dk1"/>
              </a:solidFill>
              <a:latin typeface="Calibri"/>
              <a:ea typeface="Calibri"/>
              <a:cs typeface="Calibri"/>
              <a:sym typeface="Calibri"/>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There should be a catchall communication policy to address unknown or unforeseen events when they occur</a:t>
            </a:r>
            <a:endParaRPr sz="1600" b="0" i="0" u="none" strike="noStrike" cap="none">
              <a:solidFill>
                <a:schemeClr val="dk1"/>
              </a:solidFill>
              <a:latin typeface="Calibri"/>
              <a:ea typeface="Calibri"/>
              <a:cs typeface="Calibri"/>
              <a:sym typeface="Calibri"/>
            </a:endParaRPr>
          </a:p>
          <a:p>
            <a:pPr marL="742950" marR="0" lvl="2"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1201"/>
        <p:cNvGrpSpPr/>
        <p:nvPr/>
      </p:nvGrpSpPr>
      <p:grpSpPr>
        <a:xfrm>
          <a:off x="0" y="0"/>
          <a:ext cx="0" cy="0"/>
          <a:chOff x="0" y="0"/>
          <a:chExt cx="0" cy="0"/>
        </a:xfrm>
      </p:grpSpPr>
      <p:sp>
        <p:nvSpPr>
          <p:cNvPr id="1202" name="Google Shape;1202;p12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Compliance and their Importance</a:t>
            </a:r>
            <a:endParaRPr/>
          </a:p>
        </p:txBody>
      </p:sp>
      <p:sp>
        <p:nvSpPr>
          <p:cNvPr id="1203" name="Google Shape;1203;p123"/>
          <p:cNvSpPr/>
          <p:nvPr/>
        </p:nvSpPr>
        <p:spPr>
          <a:xfrm>
            <a:off x="597561" y="963132"/>
            <a:ext cx="8723857" cy="3600986"/>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CSPs must define compliance as it allows the end users to raise their concerns and makes them feel confident before signing the contract</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With the compliance management CSPs can validate themselves against complaint requirements and regulations</a:t>
            </a:r>
            <a:endParaRPr/>
          </a:p>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Typically compliance with regulations fall into one of the following three areas:</a:t>
            </a:r>
            <a:endParaRPr/>
          </a:p>
          <a:p>
            <a:pPr marL="742950" marR="0" lvl="2" indent="-285750" algn="l" rtl="0">
              <a:lnSpc>
                <a:spcPct val="20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Activity logging and auditing</a:t>
            </a:r>
            <a:endParaRPr/>
          </a:p>
          <a:p>
            <a:pPr marL="742950" marR="0" lvl="2" indent="-285750" algn="l" rtl="0">
              <a:lnSpc>
                <a:spcPct val="20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Encryption and key management</a:t>
            </a:r>
            <a:endParaRPr/>
          </a:p>
          <a:p>
            <a:pPr marL="742950" marR="0" lvl="2" indent="-285750" algn="l" rtl="0">
              <a:lnSpc>
                <a:spcPct val="20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Identity access and control</a:t>
            </a:r>
            <a:endParaRPr/>
          </a:p>
          <a:p>
            <a:pPr marL="2857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A58A102-3B47-4DC7-A756-9D50DD2386A3}"/>
              </a:ext>
            </a:extLst>
          </p:cNvPr>
          <p:cNvSpPr>
            <a:spLocks noGrp="1"/>
          </p:cNvSpPr>
          <p:nvPr>
            <p:ph type="body" sz="quarter" idx="10"/>
          </p:nvPr>
        </p:nvSpPr>
        <p:spPr/>
        <p:txBody>
          <a:bodyPr/>
          <a:lstStyle/>
          <a:p>
            <a:endParaRPr lang="en-PH"/>
          </a:p>
        </p:txBody>
      </p:sp>
      <p:sp>
        <p:nvSpPr>
          <p:cNvPr id="2" name="Title 1">
            <a:extLst>
              <a:ext uri="{FF2B5EF4-FFF2-40B4-BE49-F238E27FC236}">
                <a16:creationId xmlns:a16="http://schemas.microsoft.com/office/drawing/2014/main" id="{9489688E-F5DB-4DC6-A1FD-0D2355401F30}"/>
              </a:ext>
            </a:extLst>
          </p:cNvPr>
          <p:cNvSpPr>
            <a:spLocks noGrp="1"/>
          </p:cNvSpPr>
          <p:nvPr>
            <p:ph type="title" idx="4294967295"/>
          </p:nvPr>
        </p:nvSpPr>
        <p:spPr>
          <a:xfrm>
            <a:off x="855663" y="4508500"/>
            <a:ext cx="9053512" cy="755650"/>
          </a:xfrm>
        </p:spPr>
        <p:txBody>
          <a:bodyPr spcFirstLastPara="1" vert="horz" wrap="square" lIns="74319" tIns="37159" rIns="74319" bIns="37159" rtlCol="0" anchor="b" anchorCtr="0">
            <a:normAutofit/>
          </a:bodyPr>
          <a:lstStyle/>
          <a:p>
            <a:pPr algn="ctr"/>
            <a:r>
              <a:rPr lang="en-US" sz="4389">
                <a:solidFill>
                  <a:srgbClr val="FFFFFF"/>
                </a:solidFill>
              </a:rPr>
              <a:t>IOT in COVID19</a:t>
            </a:r>
          </a:p>
        </p:txBody>
      </p:sp>
      <p:pic>
        <p:nvPicPr>
          <p:cNvPr id="10244" name="Picture 4" descr="Coronavirus: drones used to enforce lockdown pose a real threat to our  civil liberties">
            <a:extLst>
              <a:ext uri="{FF2B5EF4-FFF2-40B4-BE49-F238E27FC236}">
                <a16:creationId xmlns:a16="http://schemas.microsoft.com/office/drawing/2014/main" id="{5349B3FA-4B45-47D5-BC18-D7D9A96FADE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0116" y="1269555"/>
            <a:ext cx="4434353" cy="2494324"/>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GSMA | How the emergence of connected drones is helping the fight against  COVID-19 | Internet of Things">
            <a:extLst>
              <a:ext uri="{FF2B5EF4-FFF2-40B4-BE49-F238E27FC236}">
                <a16:creationId xmlns:a16="http://schemas.microsoft.com/office/drawing/2014/main" id="{14C45CAC-CB65-4CDC-859B-368D261EFF3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14706" y="1363785"/>
            <a:ext cx="4434353" cy="2305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96909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1207"/>
        <p:cNvGrpSpPr/>
        <p:nvPr/>
      </p:nvGrpSpPr>
      <p:grpSpPr>
        <a:xfrm>
          <a:off x="0" y="0"/>
          <a:ext cx="0" cy="0"/>
          <a:chOff x="0" y="0"/>
          <a:chExt cx="0" cy="0"/>
        </a:xfrm>
      </p:grpSpPr>
      <p:sp>
        <p:nvSpPr>
          <p:cNvPr id="1208" name="Google Shape;1208;p12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Regulatory concerns</a:t>
            </a:r>
            <a:endParaRPr/>
          </a:p>
        </p:txBody>
      </p:sp>
      <p:grpSp>
        <p:nvGrpSpPr>
          <p:cNvPr id="1209" name="Google Shape;1209;p124"/>
          <p:cNvGrpSpPr/>
          <p:nvPr/>
        </p:nvGrpSpPr>
        <p:grpSpPr>
          <a:xfrm>
            <a:off x="1801203" y="1630026"/>
            <a:ext cx="6306766" cy="2231341"/>
            <a:chOff x="423" y="931526"/>
            <a:chExt cx="6306766" cy="2231341"/>
          </a:xfrm>
        </p:grpSpPr>
        <p:sp>
          <p:nvSpPr>
            <p:cNvPr id="1210" name="Google Shape;1210;p124"/>
            <p:cNvSpPr/>
            <p:nvPr/>
          </p:nvSpPr>
          <p:spPr>
            <a:xfrm>
              <a:off x="3153807" y="1853568"/>
              <a:ext cx="2231341" cy="387257"/>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chemeClr val="accent2"/>
              </a:solidFill>
              <a:prstDash val="solid"/>
              <a:miter lim="800000"/>
              <a:headEnd type="none" w="sm" len="sm"/>
              <a:tailEnd type="none" w="sm" len="sm"/>
            </a:ln>
          </p:spPr>
        </p:sp>
        <p:sp>
          <p:nvSpPr>
            <p:cNvPr id="1211" name="Google Shape;1211;p124"/>
            <p:cNvSpPr/>
            <p:nvPr/>
          </p:nvSpPr>
          <p:spPr>
            <a:xfrm>
              <a:off x="3108087" y="1853568"/>
              <a:ext cx="91440" cy="387257"/>
            </a:xfrm>
            <a:custGeom>
              <a:avLst/>
              <a:gdLst/>
              <a:ahLst/>
              <a:cxnLst/>
              <a:rect l="l" t="t" r="r" b="b"/>
              <a:pathLst>
                <a:path w="120000" h="120000" extrusionOk="0">
                  <a:moveTo>
                    <a:pt x="60000" y="0"/>
                  </a:moveTo>
                  <a:lnTo>
                    <a:pt x="60000" y="120000"/>
                  </a:lnTo>
                </a:path>
              </a:pathLst>
            </a:custGeom>
            <a:noFill/>
            <a:ln w="12700" cap="flat" cmpd="sng">
              <a:solidFill>
                <a:schemeClr val="accent2"/>
              </a:solidFill>
              <a:prstDash val="solid"/>
              <a:miter lim="800000"/>
              <a:headEnd type="none" w="sm" len="sm"/>
              <a:tailEnd type="none" w="sm" len="sm"/>
            </a:ln>
          </p:spPr>
        </p:sp>
        <p:sp>
          <p:nvSpPr>
            <p:cNvPr id="1212" name="Google Shape;1212;p124"/>
            <p:cNvSpPr/>
            <p:nvPr/>
          </p:nvSpPr>
          <p:spPr>
            <a:xfrm>
              <a:off x="922465" y="1853568"/>
              <a:ext cx="2231341" cy="387257"/>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chemeClr val="accent2"/>
              </a:solidFill>
              <a:prstDash val="solid"/>
              <a:miter lim="800000"/>
              <a:headEnd type="none" w="sm" len="sm"/>
              <a:tailEnd type="none" w="sm" len="sm"/>
            </a:ln>
          </p:spPr>
        </p:sp>
        <p:sp>
          <p:nvSpPr>
            <p:cNvPr id="1213" name="Google Shape;1213;p124"/>
            <p:cNvSpPr/>
            <p:nvPr/>
          </p:nvSpPr>
          <p:spPr>
            <a:xfrm>
              <a:off x="2231765" y="931526"/>
              <a:ext cx="1844083" cy="922041"/>
            </a:xfrm>
            <a:prstGeom prst="rect">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24"/>
            <p:cNvSpPr txBox="1"/>
            <p:nvPr/>
          </p:nvSpPr>
          <p:spPr>
            <a:xfrm>
              <a:off x="2231765" y="931526"/>
              <a:ext cx="1844083" cy="922041"/>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Regulatory Concerns</a:t>
              </a:r>
              <a:endParaRPr sz="1600">
                <a:solidFill>
                  <a:schemeClr val="lt1"/>
                </a:solidFill>
                <a:latin typeface="Calibri"/>
                <a:ea typeface="Calibri"/>
                <a:cs typeface="Calibri"/>
                <a:sym typeface="Calibri"/>
              </a:endParaRPr>
            </a:p>
          </p:txBody>
        </p:sp>
        <p:sp>
          <p:nvSpPr>
            <p:cNvPr id="1215" name="Google Shape;1215;p124"/>
            <p:cNvSpPr/>
            <p:nvPr/>
          </p:nvSpPr>
          <p:spPr>
            <a:xfrm>
              <a:off x="423" y="2240826"/>
              <a:ext cx="1844083" cy="922041"/>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24"/>
            <p:cNvSpPr txBox="1"/>
            <p:nvPr/>
          </p:nvSpPr>
          <p:spPr>
            <a:xfrm>
              <a:off x="423" y="2240826"/>
              <a:ext cx="1844083" cy="922041"/>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Local, state, and federal regulations</a:t>
              </a:r>
              <a:endParaRPr sz="1600">
                <a:solidFill>
                  <a:schemeClr val="lt1"/>
                </a:solidFill>
                <a:latin typeface="Calibri"/>
                <a:ea typeface="Calibri"/>
                <a:cs typeface="Calibri"/>
                <a:sym typeface="Calibri"/>
              </a:endParaRPr>
            </a:p>
          </p:txBody>
        </p:sp>
        <p:sp>
          <p:nvSpPr>
            <p:cNvPr id="1217" name="Google Shape;1217;p124"/>
            <p:cNvSpPr/>
            <p:nvPr/>
          </p:nvSpPr>
          <p:spPr>
            <a:xfrm>
              <a:off x="2231765" y="2240826"/>
              <a:ext cx="1844083" cy="922041"/>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24"/>
            <p:cNvSpPr txBox="1"/>
            <p:nvPr/>
          </p:nvSpPr>
          <p:spPr>
            <a:xfrm>
              <a:off x="2231765" y="2240826"/>
              <a:ext cx="1844083" cy="922041"/>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Industry-based requirements</a:t>
              </a:r>
              <a:endParaRPr sz="1600">
                <a:solidFill>
                  <a:schemeClr val="lt1"/>
                </a:solidFill>
                <a:latin typeface="Calibri"/>
                <a:ea typeface="Calibri"/>
                <a:cs typeface="Calibri"/>
                <a:sym typeface="Calibri"/>
              </a:endParaRPr>
            </a:p>
          </p:txBody>
        </p:sp>
        <p:sp>
          <p:nvSpPr>
            <p:cNvPr id="1219" name="Google Shape;1219;p124"/>
            <p:cNvSpPr/>
            <p:nvPr/>
          </p:nvSpPr>
          <p:spPr>
            <a:xfrm>
              <a:off x="4463106" y="2240826"/>
              <a:ext cx="1844083" cy="922041"/>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24"/>
            <p:cNvSpPr txBox="1"/>
            <p:nvPr/>
          </p:nvSpPr>
          <p:spPr>
            <a:xfrm>
              <a:off x="4463106" y="2240826"/>
              <a:ext cx="1844083" cy="922041"/>
            </a:xfrm>
            <a:prstGeom prst="rect">
              <a:avLst/>
            </a:prstGeom>
            <a:noFill/>
            <a:ln>
              <a:noFill/>
            </a:ln>
          </p:spPr>
          <p:txBody>
            <a:bodyPr spcFirstLastPara="1" wrap="square" lIns="10150" tIns="10150" rIns="10150" bIns="10150"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International standards</a:t>
              </a:r>
              <a:endParaRPr sz="1600">
                <a:solidFill>
                  <a:schemeClr val="lt1"/>
                </a:solidFill>
                <a:latin typeface="Calibri"/>
                <a:ea typeface="Calibri"/>
                <a:cs typeface="Calibri"/>
                <a:sym typeface="Calibri"/>
              </a:endParaRPr>
            </a:p>
          </p:txBody>
        </p:sp>
      </p:grpSp>
      <p:grpSp>
        <p:nvGrpSpPr>
          <p:cNvPr id="1221" name="Google Shape;1221;p124"/>
          <p:cNvGrpSpPr/>
          <p:nvPr/>
        </p:nvGrpSpPr>
        <p:grpSpPr>
          <a:xfrm>
            <a:off x="734557" y="4968460"/>
            <a:ext cx="8723857" cy="904305"/>
            <a:chOff x="786073" y="5123008"/>
            <a:chExt cx="8723857" cy="904305"/>
          </a:xfrm>
        </p:grpSpPr>
        <p:sp>
          <p:nvSpPr>
            <p:cNvPr id="1222" name="Google Shape;1222;p124"/>
            <p:cNvSpPr/>
            <p:nvPr/>
          </p:nvSpPr>
          <p:spPr>
            <a:xfrm>
              <a:off x="1108048" y="5380588"/>
              <a:ext cx="8151863" cy="392415"/>
            </a:xfrm>
            <a:prstGeom prst="rect">
              <a:avLst/>
            </a:prstGeom>
            <a:noFill/>
            <a:ln>
              <a:noFill/>
            </a:ln>
          </p:spPr>
          <p:txBody>
            <a:bodyPr spcFirstLastPara="1" wrap="square" lIns="91425" tIns="45700" rIns="91425" bIns="45700" anchor="t" anchorCtr="0">
              <a:spAutoFit/>
            </a:bodyPr>
            <a:lstStyle/>
            <a:p>
              <a:pPr marL="0" marR="0" lvl="1" indent="0" algn="l" rtl="0">
                <a:lnSpc>
                  <a:spcPct val="150000"/>
                </a:lnSpc>
                <a:spcBef>
                  <a:spcPts val="0"/>
                </a:spcBef>
                <a:spcAft>
                  <a:spcPts val="0"/>
                </a:spcAft>
                <a:buNone/>
              </a:pPr>
              <a:r>
                <a:rPr lang="en-US" sz="1300" b="0" i="1" u="none" strike="noStrike" cap="none">
                  <a:solidFill>
                    <a:schemeClr val="dk1"/>
                  </a:solidFill>
                  <a:latin typeface="Calibri"/>
                  <a:ea typeface="Calibri"/>
                  <a:cs typeface="Calibri"/>
                  <a:sym typeface="Calibri"/>
                </a:rPr>
                <a:t>As it is almost impossible to cover all the regulatory concerns, we will be listing the most popular ones in the next slides</a:t>
              </a:r>
              <a:endParaRPr/>
            </a:p>
          </p:txBody>
        </p:sp>
        <p:sp>
          <p:nvSpPr>
            <p:cNvPr id="1223" name="Google Shape;1223;p124"/>
            <p:cNvSpPr/>
            <p:nvPr/>
          </p:nvSpPr>
          <p:spPr>
            <a:xfrm>
              <a:off x="786073" y="5123008"/>
              <a:ext cx="8723857" cy="904305"/>
            </a:xfrm>
            <a:prstGeom prst="rect">
              <a:avLst/>
            </a:prstGeom>
            <a:no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1227"/>
        <p:cNvGrpSpPr/>
        <p:nvPr/>
      </p:nvGrpSpPr>
      <p:grpSpPr>
        <a:xfrm>
          <a:off x="0" y="0"/>
          <a:ext cx="0" cy="0"/>
          <a:chOff x="0" y="0"/>
          <a:chExt cx="0" cy="0"/>
        </a:xfrm>
      </p:grpSpPr>
      <p:sp>
        <p:nvSpPr>
          <p:cNvPr id="1228" name="Google Shape;1228;p12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Regulatory concerns (Cont’d)</a:t>
            </a:r>
            <a:endParaRPr/>
          </a:p>
        </p:txBody>
      </p:sp>
      <p:sp>
        <p:nvSpPr>
          <p:cNvPr id="1229" name="Google Shape;1229;p125"/>
          <p:cNvSpPr/>
          <p:nvPr/>
        </p:nvSpPr>
        <p:spPr>
          <a:xfrm>
            <a:off x="597561" y="963132"/>
            <a:ext cx="8723857" cy="1531445"/>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Local, state, and federal regulations:</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Federal Risk and Authorization Management Program (FedRAMP)</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Federal Information Security Management Act (FISMA)</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Federal Information Processing Standard (FIPS)</a:t>
            </a:r>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1233"/>
        <p:cNvGrpSpPr/>
        <p:nvPr/>
      </p:nvGrpSpPr>
      <p:grpSpPr>
        <a:xfrm>
          <a:off x="0" y="0"/>
          <a:ext cx="0" cy="0"/>
          <a:chOff x="0" y="0"/>
          <a:chExt cx="0" cy="0"/>
        </a:xfrm>
      </p:grpSpPr>
      <p:sp>
        <p:nvSpPr>
          <p:cNvPr id="1234" name="Google Shape;1234;p12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Regulatory concerns (Cont’d)</a:t>
            </a:r>
            <a:endParaRPr/>
          </a:p>
        </p:txBody>
      </p:sp>
      <p:sp>
        <p:nvSpPr>
          <p:cNvPr id="1235" name="Google Shape;1235;p126"/>
          <p:cNvSpPr/>
          <p:nvPr/>
        </p:nvSpPr>
        <p:spPr>
          <a:xfrm>
            <a:off x="597561" y="963132"/>
            <a:ext cx="8723857" cy="2639441"/>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Industry-Based Requirements</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Family Educational Rights and Privacy Act (FERPA)</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Financial Industry Regulatory Authority (FINRA)</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Gramm-Leach-Bliley Act (GLBA)</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Health Insurance Portability and Accountability Act (HIPAA)</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Motion Picture Association of America (MPAA)</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Sarbanes-Oxley Act (SOX)</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1239"/>
        <p:cNvGrpSpPr/>
        <p:nvPr/>
      </p:nvGrpSpPr>
      <p:grpSpPr>
        <a:xfrm>
          <a:off x="0" y="0"/>
          <a:ext cx="0" cy="0"/>
          <a:chOff x="0" y="0"/>
          <a:chExt cx="0" cy="0"/>
        </a:xfrm>
      </p:grpSpPr>
      <p:sp>
        <p:nvSpPr>
          <p:cNvPr id="1240" name="Google Shape;1240;p12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Regulatory concerns (Cont’d)</a:t>
            </a:r>
            <a:endParaRPr/>
          </a:p>
        </p:txBody>
      </p:sp>
      <p:sp>
        <p:nvSpPr>
          <p:cNvPr id="1241" name="Google Shape;1241;p127"/>
          <p:cNvSpPr/>
          <p:nvPr/>
        </p:nvSpPr>
        <p:spPr>
          <a:xfrm>
            <a:off x="597561" y="963132"/>
            <a:ext cx="8723857" cy="3046988"/>
          </a:xfrm>
          <a:prstGeom prst="rect">
            <a:avLst/>
          </a:prstGeom>
          <a:noFill/>
          <a:ln>
            <a:noFill/>
          </a:ln>
        </p:spPr>
        <p:txBody>
          <a:bodyPr spcFirstLastPara="1" wrap="square" lIns="91425" tIns="45700" rIns="91425" bIns="45700" anchor="t" anchorCtr="0">
            <a:spAutoFit/>
          </a:bodyPr>
          <a:lstStyle/>
          <a:p>
            <a:pPr marL="2857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International Standards:</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CIS Benchmarks</a:t>
            </a:r>
            <a:endParaRPr/>
          </a:p>
          <a:p>
            <a:pPr marL="742950" marR="0" lvl="2"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International Organization of Standardization (IOS)</a:t>
            </a:r>
            <a:endParaRPr/>
          </a:p>
          <a:p>
            <a:pPr marL="1200150" marR="0" lvl="3" indent="-285750" algn="l" rtl="0">
              <a:lnSpc>
                <a:spcPct val="150000"/>
              </a:lnSpc>
              <a:spcBef>
                <a:spcPts val="0"/>
              </a:spcBef>
              <a:spcAft>
                <a:spcPts val="0"/>
              </a:spcAft>
              <a:buClr>
                <a:schemeClr val="dk1"/>
              </a:buClr>
              <a:buSzPts val="1600"/>
              <a:buFont typeface="Arial"/>
              <a:buChar char="•"/>
            </a:pPr>
            <a:r>
              <a:rPr lang="en-US" sz="1600" b="0" i="1" u="none" strike="noStrike" cap="none">
                <a:solidFill>
                  <a:schemeClr val="dk1"/>
                </a:solidFill>
                <a:latin typeface="Calibri"/>
                <a:ea typeface="Calibri"/>
                <a:cs typeface="Calibri"/>
                <a:sym typeface="Calibri"/>
              </a:rPr>
              <a:t>ISO 9001 – Global Quality Standard</a:t>
            </a:r>
            <a:endParaRPr/>
          </a:p>
          <a:p>
            <a:pPr marL="1200150" marR="0" lvl="3" indent="-285750" algn="l" rtl="0">
              <a:lnSpc>
                <a:spcPct val="150000"/>
              </a:lnSpc>
              <a:spcBef>
                <a:spcPts val="0"/>
              </a:spcBef>
              <a:spcAft>
                <a:spcPts val="0"/>
              </a:spcAft>
              <a:buClr>
                <a:schemeClr val="dk1"/>
              </a:buClr>
              <a:buSzPts val="1600"/>
              <a:buFont typeface="Arial"/>
              <a:buChar char="•"/>
            </a:pPr>
            <a:r>
              <a:rPr lang="en-US" sz="1600" b="0" i="1" u="none" strike="noStrike" cap="none">
                <a:solidFill>
                  <a:schemeClr val="dk1"/>
                </a:solidFill>
                <a:latin typeface="Calibri"/>
                <a:ea typeface="Calibri"/>
                <a:cs typeface="Calibri"/>
                <a:sym typeface="Calibri"/>
              </a:rPr>
              <a:t>ISO 27001 – Security Management Controls</a:t>
            </a:r>
            <a:endParaRPr/>
          </a:p>
          <a:p>
            <a:pPr marL="1200150" marR="0" lvl="3" indent="-285750" algn="l" rtl="0">
              <a:lnSpc>
                <a:spcPct val="150000"/>
              </a:lnSpc>
              <a:spcBef>
                <a:spcPts val="0"/>
              </a:spcBef>
              <a:spcAft>
                <a:spcPts val="0"/>
              </a:spcAft>
              <a:buClr>
                <a:schemeClr val="dk1"/>
              </a:buClr>
              <a:buSzPts val="1600"/>
              <a:buFont typeface="Arial"/>
              <a:buChar char="•"/>
            </a:pPr>
            <a:r>
              <a:rPr lang="en-US" sz="1600" b="0" i="1" u="none" strike="noStrike" cap="none">
                <a:solidFill>
                  <a:schemeClr val="dk1"/>
                </a:solidFill>
                <a:latin typeface="Calibri"/>
                <a:ea typeface="Calibri"/>
                <a:cs typeface="Calibri"/>
                <a:sym typeface="Calibri"/>
              </a:rPr>
              <a:t>ISO 27017 – Cloud Specific Controls</a:t>
            </a:r>
            <a:endParaRPr/>
          </a:p>
          <a:p>
            <a:pPr marL="1200150" marR="0" lvl="3" indent="-285750" algn="l" rtl="0">
              <a:lnSpc>
                <a:spcPct val="150000"/>
              </a:lnSpc>
              <a:spcBef>
                <a:spcPts val="0"/>
              </a:spcBef>
              <a:spcAft>
                <a:spcPts val="0"/>
              </a:spcAft>
              <a:buClr>
                <a:schemeClr val="dk1"/>
              </a:buClr>
              <a:buSzPts val="1600"/>
              <a:buFont typeface="Arial"/>
              <a:buChar char="•"/>
            </a:pPr>
            <a:r>
              <a:rPr lang="en-US" sz="1600" b="0" i="1" u="none" strike="noStrike" cap="none">
                <a:solidFill>
                  <a:schemeClr val="dk1"/>
                </a:solidFill>
                <a:latin typeface="Calibri"/>
                <a:ea typeface="Calibri"/>
                <a:cs typeface="Calibri"/>
                <a:sym typeface="Calibri"/>
              </a:rPr>
              <a:t>ISO 27018 – Personal Data Protection</a:t>
            </a:r>
            <a:endParaRPr/>
          </a:p>
          <a:p>
            <a:pPr marL="742950" marR="0" lvl="2" indent="-184150" algn="l" rtl="0">
              <a:lnSpc>
                <a:spcPct val="150000"/>
              </a:lnSpc>
              <a:spcBef>
                <a:spcPts val="0"/>
              </a:spcBef>
              <a:spcAft>
                <a:spcPts val="0"/>
              </a:spcAft>
              <a:buClr>
                <a:schemeClr val="dk1"/>
              </a:buClr>
              <a:buSzPts val="1600"/>
              <a:buFont typeface="Arial"/>
              <a:buNone/>
            </a:pPr>
            <a:endParaRPr sz="1600" b="0" i="1" u="none" strike="noStrike" cap="none">
              <a:solidFill>
                <a:schemeClr val="dk1"/>
              </a:solidFill>
              <a:latin typeface="Calibri"/>
              <a:ea typeface="Calibri"/>
              <a:cs typeface="Calibri"/>
              <a:sym typeface="Calibri"/>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1245"/>
        <p:cNvGrpSpPr/>
        <p:nvPr/>
      </p:nvGrpSpPr>
      <p:grpSpPr>
        <a:xfrm>
          <a:off x="0" y="0"/>
          <a:ext cx="0" cy="0"/>
          <a:chOff x="0" y="0"/>
          <a:chExt cx="0" cy="0"/>
        </a:xfrm>
      </p:grpSpPr>
      <p:sp>
        <p:nvSpPr>
          <p:cNvPr id="1246" name="Google Shape;1246;p128"/>
          <p:cNvSpPr txBox="1">
            <a:spLocks noGrp="1"/>
          </p:cNvSpPr>
          <p:nvPr>
            <p:ph type="body" idx="1"/>
          </p:nvPr>
        </p:nvSpPr>
        <p:spPr>
          <a:xfrm>
            <a:off x="939800" y="2755900"/>
            <a:ext cx="8039100" cy="134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800"/>
              <a:buNone/>
            </a:pPr>
            <a:r>
              <a:rPr lang="en-US"/>
              <a:t>Summary</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129"/>
          <p:cNvSpPr txBox="1">
            <a:spLocks noGrp="1"/>
          </p:cNvSpPr>
          <p:nvPr>
            <p:ph type="body" idx="1"/>
          </p:nvPr>
        </p:nvSpPr>
        <p:spPr>
          <a:xfrm>
            <a:off x="939800" y="2755900"/>
            <a:ext cx="8039100" cy="134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800"/>
              <a:buNone/>
            </a:pPr>
            <a:r>
              <a:rPr lang="en-US"/>
              <a:t>Questions</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6" name="Google Shape;1256;p130"/>
          <p:cNvSpPr txBox="1">
            <a:spLocks noGrp="1"/>
          </p:cNvSpPr>
          <p:nvPr>
            <p:ph type="body" idx="1"/>
          </p:nvPr>
        </p:nvSpPr>
        <p:spPr>
          <a:xfrm>
            <a:off x="939800" y="2755900"/>
            <a:ext cx="8039100" cy="1346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800"/>
              <a:buNone/>
            </a:pPr>
            <a:r>
              <a:rPr lang="en-US"/>
              <a:t>Thank You!</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1130D8E-E807-460F-AD43-BCFB20EA3951}"/>
              </a:ext>
            </a:extLst>
          </p:cNvPr>
          <p:cNvSpPr>
            <a:spLocks noGrp="1"/>
          </p:cNvSpPr>
          <p:nvPr>
            <p:ph type="body" sz="quarter" idx="10"/>
          </p:nvPr>
        </p:nvSpPr>
        <p:spPr/>
        <p:txBody>
          <a:bodyPr/>
          <a:lstStyle/>
          <a:p>
            <a:endParaRPr lang="en-PH"/>
          </a:p>
        </p:txBody>
      </p:sp>
      <p:sp>
        <p:nvSpPr>
          <p:cNvPr id="2" name="Title 1">
            <a:extLst>
              <a:ext uri="{FF2B5EF4-FFF2-40B4-BE49-F238E27FC236}">
                <a16:creationId xmlns:a16="http://schemas.microsoft.com/office/drawing/2014/main" id="{271CEA45-0133-42F1-B758-09E713228F04}"/>
              </a:ext>
            </a:extLst>
          </p:cNvPr>
          <p:cNvSpPr>
            <a:spLocks noGrp="1"/>
          </p:cNvSpPr>
          <p:nvPr>
            <p:ph type="title" idx="4294967295"/>
          </p:nvPr>
        </p:nvSpPr>
        <p:spPr>
          <a:xfrm>
            <a:off x="0" y="2890838"/>
            <a:ext cx="2341563" cy="2497137"/>
          </a:xfrm>
        </p:spPr>
        <p:txBody>
          <a:bodyPr spcFirstLastPara="1" vert="horz" wrap="square" lIns="74319" tIns="37159" rIns="74319" bIns="37159" rtlCol="0" anchor="t" anchorCtr="0">
            <a:normAutofit/>
          </a:bodyPr>
          <a:lstStyle/>
          <a:p>
            <a:r>
              <a:rPr lang="en-US" sz="3251" kern="1200">
                <a:solidFill>
                  <a:srgbClr val="FFFFFF"/>
                </a:solidFill>
                <a:latin typeface="+mj-lt"/>
                <a:ea typeface="+mj-ea"/>
                <a:cs typeface="+mj-cs"/>
              </a:rPr>
              <a:t>Cloud computing</a:t>
            </a:r>
          </a:p>
        </p:txBody>
      </p:sp>
      <p:pic>
        <p:nvPicPr>
          <p:cNvPr id="5" name="Content Placeholder 4">
            <a:extLst>
              <a:ext uri="{FF2B5EF4-FFF2-40B4-BE49-F238E27FC236}">
                <a16:creationId xmlns:a16="http://schemas.microsoft.com/office/drawing/2014/main" id="{B5694209-EF77-4FA2-9D18-55D5D754D19D}"/>
              </a:ext>
            </a:extLst>
          </p:cNvPr>
          <p:cNvPicPr>
            <a:picLocks noGrp="1" noChangeAspect="1"/>
          </p:cNvPicPr>
          <p:nvPr>
            <p:ph idx="4294967295"/>
          </p:nvPr>
        </p:nvPicPr>
        <p:blipFill>
          <a:blip r:embed="rId2"/>
          <a:stretch>
            <a:fillRect/>
          </a:stretch>
        </p:blipFill>
        <p:spPr>
          <a:xfrm>
            <a:off x="2017712" y="1719262"/>
            <a:ext cx="5873750" cy="3419475"/>
          </a:xfrm>
          <a:prstGeom prst="rect">
            <a:avLst/>
          </a:prstGeom>
        </p:spPr>
      </p:pic>
    </p:spTree>
    <p:extLst>
      <p:ext uri="{BB962C8B-B14F-4D97-AF65-F5344CB8AC3E}">
        <p14:creationId xmlns:p14="http://schemas.microsoft.com/office/powerpoint/2010/main" val="1685924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0A040A-192C-4547-9A5D-D2511DBF281F}"/>
              </a:ext>
            </a:extLst>
          </p:cNvPr>
          <p:cNvSpPr>
            <a:spLocks noGrp="1"/>
          </p:cNvSpPr>
          <p:nvPr>
            <p:ph type="body" sz="quarter" idx="10"/>
          </p:nvPr>
        </p:nvSpPr>
        <p:spPr/>
        <p:txBody>
          <a:bodyPr/>
          <a:lstStyle/>
          <a:p>
            <a:endParaRPr lang="en-PH"/>
          </a:p>
        </p:txBody>
      </p:sp>
      <p:pic>
        <p:nvPicPr>
          <p:cNvPr id="8194" name="Picture 2" descr="What Is Cloud Computing - Types and Services Defined | Cloud Computing |  CompTIA">
            <a:extLst>
              <a:ext uri="{FF2B5EF4-FFF2-40B4-BE49-F238E27FC236}">
                <a16:creationId xmlns:a16="http://schemas.microsoft.com/office/drawing/2014/main" id="{EC40A24E-A59D-4FCC-BC29-9AECBF91E6DD}"/>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295525" y="1289050"/>
            <a:ext cx="6035675" cy="45275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82064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673870-A09D-447C-8F39-76CC8F89E08F}"/>
              </a:ext>
            </a:extLst>
          </p:cNvPr>
          <p:cNvSpPr>
            <a:spLocks noGrp="1"/>
          </p:cNvSpPr>
          <p:nvPr>
            <p:ph type="body" sz="quarter" idx="10"/>
          </p:nvPr>
        </p:nvSpPr>
        <p:spPr/>
        <p:txBody>
          <a:bodyPr/>
          <a:lstStyle/>
          <a:p>
            <a:endParaRPr lang="en-PH"/>
          </a:p>
        </p:txBody>
      </p:sp>
      <p:pic>
        <p:nvPicPr>
          <p:cNvPr id="9218" name="Picture 2" descr="Cloud computing - Wikipedia">
            <a:extLst>
              <a:ext uri="{FF2B5EF4-FFF2-40B4-BE49-F238E27FC236}">
                <a16:creationId xmlns:a16="http://schemas.microsoft.com/office/drawing/2014/main" id="{ACBBB364-EADF-4144-8CA7-51147A85E673}"/>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2452687" y="1165225"/>
            <a:ext cx="5003800" cy="4527550"/>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50440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Learning Objective</a:t>
            </a:r>
            <a:endParaRPr/>
          </a:p>
        </p:txBody>
      </p:sp>
      <p:sp>
        <p:nvSpPr>
          <p:cNvPr id="69" name="Google Shape;69;p4"/>
          <p:cNvSpPr txBox="1"/>
          <p:nvPr/>
        </p:nvSpPr>
        <p:spPr>
          <a:xfrm>
            <a:off x="458240" y="968062"/>
            <a:ext cx="8788789" cy="45339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r>
              <a:rPr lang="en-US" sz="2000" b="0" i="0" u="none" strike="noStrike" cap="none" dirty="0">
                <a:solidFill>
                  <a:schemeClr val="dk1"/>
                </a:solidFill>
                <a:latin typeface="Open Sans"/>
                <a:ea typeface="Open Sans"/>
                <a:cs typeface="Open Sans"/>
                <a:sym typeface="Open Sans"/>
              </a:rPr>
              <a:t>At the end of the training, you will be able to:</a:t>
            </a:r>
            <a:endParaRPr dirty="0"/>
          </a:p>
          <a:p>
            <a:pPr marL="0" marR="0" lvl="0" indent="0" algn="l" rtl="0">
              <a:lnSpc>
                <a:spcPct val="90000"/>
              </a:lnSpc>
              <a:spcBef>
                <a:spcPts val="813"/>
              </a:spcBef>
              <a:spcAft>
                <a:spcPts val="0"/>
              </a:spcAft>
              <a:buClr>
                <a:schemeClr val="dk1"/>
              </a:buClr>
              <a:buSzPts val="900"/>
              <a:buFont typeface="Arial"/>
              <a:buNone/>
            </a:pPr>
            <a:endParaRPr sz="900" b="0" i="0" u="none" strike="noStrike" cap="none" dirty="0">
              <a:solidFill>
                <a:schemeClr val="dk1"/>
              </a:solidFill>
              <a:latin typeface="Open Sans"/>
              <a:ea typeface="Open Sans"/>
              <a:cs typeface="Open Sans"/>
              <a:sym typeface="Open Sans"/>
            </a:endParaRPr>
          </a:p>
          <a:p>
            <a:pPr marL="514350" marR="0" lvl="0" indent="-342900" algn="l" rtl="0">
              <a:lnSpc>
                <a:spcPct val="150000"/>
              </a:lnSpc>
              <a:spcBef>
                <a:spcPts val="813"/>
              </a:spcBef>
              <a:spcAft>
                <a:spcPts val="0"/>
              </a:spcAft>
              <a:buClr>
                <a:schemeClr val="dk1"/>
              </a:buClr>
              <a:buSzPts val="1800"/>
              <a:buFont typeface="Arial"/>
              <a:buChar char="•"/>
            </a:pPr>
            <a:r>
              <a:rPr lang="en-US" sz="1800" b="0" i="0" u="none" strike="noStrike" cap="none" dirty="0">
                <a:solidFill>
                  <a:schemeClr val="dk1"/>
                </a:solidFill>
                <a:latin typeface="Open Sans"/>
                <a:ea typeface="Open Sans"/>
                <a:cs typeface="Open Sans"/>
                <a:sym typeface="Open Sans"/>
              </a:rPr>
              <a:t>Identify Cloud Network and Cloud Storage Technologies</a:t>
            </a:r>
            <a:endParaRPr sz="1800" b="0" i="0" u="none" strike="noStrike" cap="none" dirty="0">
              <a:solidFill>
                <a:schemeClr val="dk1"/>
              </a:solidFill>
              <a:latin typeface="Open Sans"/>
              <a:ea typeface="Open Sans"/>
              <a:cs typeface="Open Sans"/>
              <a:sym typeface="Open Sans"/>
            </a:endParaRPr>
          </a:p>
          <a:p>
            <a:pPr marL="514350" marR="0" lvl="0" indent="-342900" algn="l" rtl="0">
              <a:lnSpc>
                <a:spcPct val="150000"/>
              </a:lnSpc>
              <a:spcBef>
                <a:spcPts val="813"/>
              </a:spcBef>
              <a:spcAft>
                <a:spcPts val="0"/>
              </a:spcAft>
              <a:buClr>
                <a:schemeClr val="dk1"/>
              </a:buClr>
              <a:buSzPts val="1800"/>
              <a:buFont typeface="Arial"/>
              <a:buChar char="•"/>
            </a:pPr>
            <a:r>
              <a:rPr lang="en-US" sz="1800" b="0" i="0" u="none" strike="noStrike" cap="none" dirty="0">
                <a:solidFill>
                  <a:schemeClr val="dk1"/>
                </a:solidFill>
                <a:latin typeface="Open Sans"/>
                <a:ea typeface="Open Sans"/>
                <a:cs typeface="Open Sans"/>
                <a:sym typeface="Open Sans"/>
              </a:rPr>
              <a:t>Comprehend Cloud design and Apply Cloud principles</a:t>
            </a:r>
            <a:endParaRPr dirty="0"/>
          </a:p>
          <a:p>
            <a:pPr marL="514350" marR="0" lvl="0" indent="-342900" algn="l" rtl="0">
              <a:lnSpc>
                <a:spcPct val="150000"/>
              </a:lnSpc>
              <a:spcBef>
                <a:spcPts val="813"/>
              </a:spcBef>
              <a:spcAft>
                <a:spcPts val="0"/>
              </a:spcAft>
              <a:buClr>
                <a:schemeClr val="dk1"/>
              </a:buClr>
              <a:buSzPts val="1800"/>
              <a:buFont typeface="Arial"/>
              <a:buChar char="•"/>
            </a:pPr>
            <a:r>
              <a:rPr lang="en-US" sz="1800" b="0" i="0" u="none" strike="noStrike" cap="none" dirty="0">
                <a:solidFill>
                  <a:schemeClr val="dk1"/>
                </a:solidFill>
                <a:latin typeface="Open Sans"/>
                <a:ea typeface="Open Sans"/>
                <a:cs typeface="Open Sans"/>
                <a:sym typeface="Open Sans"/>
              </a:rPr>
              <a:t>Outline Benefits and Solutions of Cloud Services</a:t>
            </a:r>
            <a:endParaRPr sz="1800" b="0" i="0" u="none" strike="noStrike" cap="none" dirty="0">
              <a:solidFill>
                <a:schemeClr val="dk1"/>
              </a:solidFill>
              <a:latin typeface="Open Sans"/>
              <a:ea typeface="Open Sans"/>
              <a:cs typeface="Open Sans"/>
              <a:sym typeface="Open Sans"/>
            </a:endParaRPr>
          </a:p>
          <a:p>
            <a:pPr marL="514350" marR="0" lvl="0" indent="-342900" algn="l" rtl="0">
              <a:lnSpc>
                <a:spcPct val="150000"/>
              </a:lnSpc>
              <a:spcBef>
                <a:spcPts val="813"/>
              </a:spcBef>
              <a:spcAft>
                <a:spcPts val="0"/>
              </a:spcAft>
              <a:buClr>
                <a:schemeClr val="dk1"/>
              </a:buClr>
              <a:buSzPts val="1800"/>
              <a:buFont typeface="Arial"/>
              <a:buChar char="•"/>
            </a:pPr>
            <a:r>
              <a:rPr lang="en-US" sz="1800" b="0" i="0" u="none" strike="noStrike" cap="none" dirty="0">
                <a:solidFill>
                  <a:schemeClr val="dk1"/>
                </a:solidFill>
                <a:latin typeface="Open Sans"/>
                <a:ea typeface="Open Sans"/>
                <a:cs typeface="Open Sans"/>
                <a:sym typeface="Open Sans"/>
              </a:rPr>
              <a:t>Operate in the cloud environment</a:t>
            </a:r>
            <a:endParaRPr dirty="0"/>
          </a:p>
          <a:p>
            <a:pPr marL="514350" marR="0" lvl="0" indent="-342900" algn="l" rtl="0">
              <a:lnSpc>
                <a:spcPct val="150000"/>
              </a:lnSpc>
              <a:spcBef>
                <a:spcPts val="813"/>
              </a:spcBef>
              <a:spcAft>
                <a:spcPts val="0"/>
              </a:spcAft>
              <a:buClr>
                <a:schemeClr val="dk1"/>
              </a:buClr>
              <a:buSzPts val="1800"/>
              <a:buFont typeface="Arial"/>
              <a:buChar char="•"/>
            </a:pPr>
            <a:r>
              <a:rPr lang="en-US" sz="1800" b="0" i="0" u="none" strike="noStrike" cap="none" dirty="0">
                <a:solidFill>
                  <a:schemeClr val="dk1"/>
                </a:solidFill>
                <a:latin typeface="Open Sans"/>
                <a:ea typeface="Open Sans"/>
                <a:cs typeface="Open Sans"/>
                <a:sym typeface="Open Sans"/>
              </a:rPr>
              <a:t>Compare and suggest cloud migration approaches</a:t>
            </a:r>
            <a:endParaRPr dirty="0"/>
          </a:p>
          <a:p>
            <a:pPr marL="514350" marR="0" lvl="0" indent="-342900" algn="l" rtl="0">
              <a:lnSpc>
                <a:spcPct val="150000"/>
              </a:lnSpc>
              <a:spcBef>
                <a:spcPts val="813"/>
              </a:spcBef>
              <a:spcAft>
                <a:spcPts val="0"/>
              </a:spcAft>
              <a:buClr>
                <a:schemeClr val="dk1"/>
              </a:buClr>
              <a:buSzPts val="1800"/>
              <a:buFont typeface="Arial"/>
              <a:buChar char="•"/>
            </a:pPr>
            <a:r>
              <a:rPr lang="en-US" sz="1800" dirty="0">
                <a:solidFill>
                  <a:schemeClr val="dk1"/>
                </a:solidFill>
                <a:latin typeface="Open Sans"/>
                <a:ea typeface="Open Sans"/>
                <a:cs typeface="Open Sans"/>
                <a:sym typeface="Open Sans"/>
              </a:rPr>
              <a:t>I</a:t>
            </a:r>
            <a:r>
              <a:rPr lang="en-US" sz="1800" b="0" i="0" u="none" strike="noStrike" cap="none" dirty="0">
                <a:solidFill>
                  <a:schemeClr val="dk1"/>
                </a:solidFill>
                <a:latin typeface="Open Sans"/>
                <a:ea typeface="Open Sans"/>
                <a:cs typeface="Open Sans"/>
                <a:sym typeface="Open Sans"/>
              </a:rPr>
              <a:t>dentify Cloud Security Concerns and measures</a:t>
            </a:r>
            <a:endParaRPr dirty="0"/>
          </a:p>
          <a:p>
            <a:pPr marL="514350" marR="0" lvl="0" indent="-342900" algn="l" rtl="0">
              <a:lnSpc>
                <a:spcPct val="150000"/>
              </a:lnSpc>
              <a:spcBef>
                <a:spcPts val="813"/>
              </a:spcBef>
              <a:spcAft>
                <a:spcPts val="0"/>
              </a:spcAft>
              <a:buClr>
                <a:schemeClr val="dk1"/>
              </a:buClr>
              <a:buSzPts val="1800"/>
              <a:buFont typeface="Arial"/>
              <a:buChar char="•"/>
            </a:pPr>
            <a:r>
              <a:rPr lang="en-US" sz="1800" b="0" i="0" u="none" strike="noStrike" cap="none" dirty="0">
                <a:solidFill>
                  <a:schemeClr val="dk1"/>
                </a:solidFill>
                <a:latin typeface="Open Sans"/>
                <a:ea typeface="Open Sans"/>
                <a:cs typeface="Open Sans"/>
                <a:sym typeface="Open Sans"/>
              </a:rPr>
              <a:t>Manage Policies and Procedures for Cloud Services</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5D8016B-2922-4A04-B7EE-F7D1409D2EB5}"/>
              </a:ext>
            </a:extLst>
          </p:cNvPr>
          <p:cNvSpPr>
            <a:spLocks noGrp="1"/>
          </p:cNvSpPr>
          <p:nvPr>
            <p:ph type="body" sz="quarter" idx="10"/>
          </p:nvPr>
        </p:nvSpPr>
        <p:spPr/>
        <p:txBody>
          <a:bodyPr/>
          <a:lstStyle/>
          <a:p>
            <a:endParaRPr lang="en-PH"/>
          </a:p>
        </p:txBody>
      </p:sp>
      <p:sp>
        <p:nvSpPr>
          <p:cNvPr id="2" name="Title 1">
            <a:extLst>
              <a:ext uri="{FF2B5EF4-FFF2-40B4-BE49-F238E27FC236}">
                <a16:creationId xmlns:a16="http://schemas.microsoft.com/office/drawing/2014/main" id="{271CEA45-0133-42F1-B758-09E713228F04}"/>
              </a:ext>
            </a:extLst>
          </p:cNvPr>
          <p:cNvSpPr>
            <a:spLocks noGrp="1"/>
          </p:cNvSpPr>
          <p:nvPr>
            <p:ph type="title" idx="4294967295"/>
          </p:nvPr>
        </p:nvSpPr>
        <p:spPr>
          <a:xfrm>
            <a:off x="0" y="781050"/>
            <a:ext cx="2308225" cy="1927225"/>
          </a:xfrm>
        </p:spPr>
        <p:txBody>
          <a:bodyPr spcFirstLastPara="1" vert="horz" wrap="square" lIns="74319" tIns="37159" rIns="74319" bIns="37159" rtlCol="0" anchor="ctr" anchorCtr="0">
            <a:normAutofit/>
          </a:bodyPr>
          <a:lstStyle/>
          <a:p>
            <a:r>
              <a:rPr lang="en-US" sz="2601" kern="1200">
                <a:solidFill>
                  <a:srgbClr val="FFFFFF"/>
                </a:solidFill>
                <a:latin typeface="+mj-lt"/>
                <a:ea typeface="+mj-ea"/>
                <a:cs typeface="+mj-cs"/>
              </a:rPr>
              <a:t>Cloud Computing Layers</a:t>
            </a:r>
          </a:p>
        </p:txBody>
      </p:sp>
      <p:pic>
        <p:nvPicPr>
          <p:cNvPr id="4" name="Content Placeholder 3">
            <a:extLst>
              <a:ext uri="{FF2B5EF4-FFF2-40B4-BE49-F238E27FC236}">
                <a16:creationId xmlns:a16="http://schemas.microsoft.com/office/drawing/2014/main" id="{25F4221E-3662-4FEB-B9A2-4BFB45F57923}"/>
              </a:ext>
            </a:extLst>
          </p:cNvPr>
          <p:cNvPicPr>
            <a:picLocks noGrp="1" noChangeAspect="1"/>
          </p:cNvPicPr>
          <p:nvPr>
            <p:ph idx="4294967295"/>
          </p:nvPr>
        </p:nvPicPr>
        <p:blipFill>
          <a:blip r:embed="rId2"/>
          <a:stretch>
            <a:fillRect/>
          </a:stretch>
        </p:blipFill>
        <p:spPr>
          <a:xfrm>
            <a:off x="1968499" y="1744662"/>
            <a:ext cx="5972175" cy="3971925"/>
          </a:xfrm>
          <a:prstGeom prst="rect">
            <a:avLst/>
          </a:prstGeom>
        </p:spPr>
      </p:pic>
    </p:spTree>
    <p:extLst>
      <p:ext uri="{BB962C8B-B14F-4D97-AF65-F5344CB8AC3E}">
        <p14:creationId xmlns:p14="http://schemas.microsoft.com/office/powerpoint/2010/main" val="2464369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Everest Group Reports - View">
            <a:extLst>
              <a:ext uri="{FF2B5EF4-FFF2-40B4-BE49-F238E27FC236}">
                <a16:creationId xmlns:a16="http://schemas.microsoft.com/office/drawing/2014/main" id="{3704D410-AA12-4BBE-AB16-75586BE0A5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2528" y="940094"/>
            <a:ext cx="7824119" cy="4977812"/>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ACEFF02D-14CA-4609-B12E-760DBC116D46}"/>
              </a:ext>
            </a:extLst>
          </p:cNvPr>
          <p:cNvSpPr>
            <a:spLocks noGrp="1"/>
          </p:cNvSpPr>
          <p:nvPr>
            <p:ph type="body" sz="quarter" idx="10"/>
          </p:nvPr>
        </p:nvSpPr>
        <p:spPr/>
        <p:txBody>
          <a:bodyPr/>
          <a:lstStyle/>
          <a:p>
            <a:endParaRPr lang="en-PH"/>
          </a:p>
        </p:txBody>
      </p:sp>
    </p:spTree>
    <p:extLst>
      <p:ext uri="{BB962C8B-B14F-4D97-AF65-F5344CB8AC3E}">
        <p14:creationId xmlns:p14="http://schemas.microsoft.com/office/powerpoint/2010/main" val="33932760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496A35-75D3-4079-B4E0-98549D4C845F}"/>
              </a:ext>
            </a:extLst>
          </p:cNvPr>
          <p:cNvSpPr>
            <a:spLocks noGrp="1"/>
          </p:cNvSpPr>
          <p:nvPr>
            <p:ph type="body" sz="quarter" idx="10"/>
          </p:nvPr>
        </p:nvSpPr>
        <p:spPr/>
        <p:txBody>
          <a:bodyPr/>
          <a:lstStyle/>
          <a:p>
            <a:r>
              <a:rPr lang="en-US" dirty="0"/>
              <a:t>Cloud Vendors</a:t>
            </a:r>
            <a:endParaRPr lang="en-PH" dirty="0"/>
          </a:p>
        </p:txBody>
      </p:sp>
      <p:pic>
        <p:nvPicPr>
          <p:cNvPr id="5" name="Content Placeholder 4">
            <a:extLst>
              <a:ext uri="{FF2B5EF4-FFF2-40B4-BE49-F238E27FC236}">
                <a16:creationId xmlns:a16="http://schemas.microsoft.com/office/drawing/2014/main" id="{C825DDDB-D0AB-4FE7-B74C-DA52414B46FC}"/>
              </a:ext>
            </a:extLst>
          </p:cNvPr>
          <p:cNvPicPr>
            <a:picLocks noGrp="1" noChangeAspect="1"/>
          </p:cNvPicPr>
          <p:nvPr>
            <p:ph idx="4294967295"/>
          </p:nvPr>
        </p:nvPicPr>
        <p:blipFill>
          <a:blip r:embed="rId2"/>
          <a:stretch>
            <a:fillRect/>
          </a:stretch>
        </p:blipFill>
        <p:spPr>
          <a:xfrm>
            <a:off x="2006599" y="1393826"/>
            <a:ext cx="5895975" cy="4422775"/>
          </a:xfrm>
        </p:spPr>
      </p:pic>
    </p:spTree>
    <p:extLst>
      <p:ext uri="{BB962C8B-B14F-4D97-AF65-F5344CB8AC3E}">
        <p14:creationId xmlns:p14="http://schemas.microsoft.com/office/powerpoint/2010/main" val="145701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BigData</a:t>
            </a:r>
          </a:p>
        </p:txBody>
      </p:sp>
      <p:pic>
        <p:nvPicPr>
          <p:cNvPr id="4" name="Picture 3"/>
          <p:cNvPicPr>
            <a:picLocks noChangeAspect="1"/>
          </p:cNvPicPr>
          <p:nvPr/>
        </p:nvPicPr>
        <p:blipFill>
          <a:blip r:embed="rId2"/>
          <a:stretch>
            <a:fillRect/>
          </a:stretch>
        </p:blipFill>
        <p:spPr>
          <a:xfrm>
            <a:off x="1180047" y="1270973"/>
            <a:ext cx="7369949" cy="4128863"/>
          </a:xfrm>
          <a:prstGeom prst="rect">
            <a:avLst/>
          </a:prstGeom>
        </p:spPr>
      </p:pic>
    </p:spTree>
    <p:extLst>
      <p:ext uri="{BB962C8B-B14F-4D97-AF65-F5344CB8AC3E}">
        <p14:creationId xmlns:p14="http://schemas.microsoft.com/office/powerpoint/2010/main" val="4115707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kb mb gb tb - Google 검색 | Name symbols, Terabyte, Physics"/>
          <p:cNvSpPr>
            <a:spLocks noChangeAspect="1" noChangeArrowheads="1"/>
          </p:cNvSpPr>
          <p:nvPr/>
        </p:nvSpPr>
        <p:spPr bwMode="auto">
          <a:xfrm>
            <a:off x="126445" y="524631"/>
            <a:ext cx="247729" cy="247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74319" tIns="37159" rIns="74319" bIns="37159" numCol="1" anchor="t" anchorCtr="0" compatLnSpc="1">
            <a:prstTxWarp prst="textNoShape">
              <a:avLst/>
            </a:prstTxWarp>
          </a:bodyPr>
          <a:lstStyle/>
          <a:p>
            <a:endParaRPr lang="en-US" sz="1138"/>
          </a:p>
        </p:txBody>
      </p:sp>
      <p:pic>
        <p:nvPicPr>
          <p:cNvPr id="4" name="Picture 3"/>
          <p:cNvPicPr>
            <a:picLocks noChangeAspect="1"/>
          </p:cNvPicPr>
          <p:nvPr/>
        </p:nvPicPr>
        <p:blipFill>
          <a:blip r:embed="rId2"/>
          <a:stretch>
            <a:fillRect/>
          </a:stretch>
        </p:blipFill>
        <p:spPr>
          <a:xfrm>
            <a:off x="1470543" y="893663"/>
            <a:ext cx="6968088" cy="5070674"/>
          </a:xfrm>
          <a:prstGeom prst="rect">
            <a:avLst/>
          </a:prstGeom>
        </p:spPr>
      </p:pic>
      <p:sp>
        <p:nvSpPr>
          <p:cNvPr id="2" name="Text Placeholder 1">
            <a:extLst>
              <a:ext uri="{FF2B5EF4-FFF2-40B4-BE49-F238E27FC236}">
                <a16:creationId xmlns:a16="http://schemas.microsoft.com/office/drawing/2014/main" id="{799DB917-D7E5-4B4D-AC05-0770EAC1024E}"/>
              </a:ext>
            </a:extLst>
          </p:cNvPr>
          <p:cNvSpPr>
            <a:spLocks noGrp="1"/>
          </p:cNvSpPr>
          <p:nvPr>
            <p:ph type="body" sz="quarter" idx="10"/>
          </p:nvPr>
        </p:nvSpPr>
        <p:spPr/>
        <p:txBody>
          <a:bodyPr/>
          <a:lstStyle/>
          <a:p>
            <a:endParaRPr lang="en-PH"/>
          </a:p>
        </p:txBody>
      </p:sp>
    </p:spTree>
    <p:extLst>
      <p:ext uri="{BB962C8B-B14F-4D97-AF65-F5344CB8AC3E}">
        <p14:creationId xmlns:p14="http://schemas.microsoft.com/office/powerpoint/2010/main" val="23236805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Warehouse and Data Mining</a:t>
            </a:r>
          </a:p>
        </p:txBody>
      </p:sp>
      <p:pic>
        <p:nvPicPr>
          <p:cNvPr id="3" name="Picture 2"/>
          <p:cNvPicPr>
            <a:picLocks noChangeAspect="1"/>
          </p:cNvPicPr>
          <p:nvPr/>
        </p:nvPicPr>
        <p:blipFill>
          <a:blip r:embed="rId2"/>
          <a:stretch>
            <a:fillRect/>
          </a:stretch>
        </p:blipFill>
        <p:spPr>
          <a:xfrm>
            <a:off x="665935" y="1458777"/>
            <a:ext cx="8577303" cy="3940445"/>
          </a:xfrm>
          <a:prstGeom prst="rect">
            <a:avLst/>
          </a:prstGeom>
        </p:spPr>
      </p:pic>
    </p:spTree>
    <p:extLst>
      <p:ext uri="{BB962C8B-B14F-4D97-AF65-F5344CB8AC3E}">
        <p14:creationId xmlns:p14="http://schemas.microsoft.com/office/powerpoint/2010/main" val="4175055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ig data analytics: from big data to smart decis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4429" y="888429"/>
            <a:ext cx="6900315" cy="508114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95B98F82-A3C9-4963-9F1C-AD9DBAEA9A51}"/>
              </a:ext>
            </a:extLst>
          </p:cNvPr>
          <p:cNvSpPr>
            <a:spLocks noGrp="1"/>
          </p:cNvSpPr>
          <p:nvPr>
            <p:ph type="body" sz="quarter" idx="10"/>
          </p:nvPr>
        </p:nvSpPr>
        <p:spPr/>
        <p:txBody>
          <a:bodyPr/>
          <a:lstStyle/>
          <a:p>
            <a:endParaRPr lang="en-PH"/>
          </a:p>
        </p:txBody>
      </p:sp>
    </p:spTree>
    <p:extLst>
      <p:ext uri="{BB962C8B-B14F-4D97-AF65-F5344CB8AC3E}">
        <p14:creationId xmlns:p14="http://schemas.microsoft.com/office/powerpoint/2010/main" val="2561965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Big Data Architecture Diagram #BIGArchitects Pinned by www.modlar.com | Data  architecture, Big data, Diagram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909" y="698500"/>
            <a:ext cx="7607356" cy="5200604"/>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7CF9951C-CC3A-4028-BA4F-DAED2AB9A3B8}"/>
              </a:ext>
            </a:extLst>
          </p:cNvPr>
          <p:cNvSpPr>
            <a:spLocks noGrp="1"/>
          </p:cNvSpPr>
          <p:nvPr>
            <p:ph type="body" sz="quarter" idx="10"/>
          </p:nvPr>
        </p:nvSpPr>
        <p:spPr/>
        <p:txBody>
          <a:bodyPr/>
          <a:lstStyle/>
          <a:p>
            <a:endParaRPr lang="en-PH"/>
          </a:p>
        </p:txBody>
      </p:sp>
    </p:spTree>
    <p:extLst>
      <p:ext uri="{BB962C8B-B14F-4D97-AF65-F5344CB8AC3E}">
        <p14:creationId xmlns:p14="http://schemas.microsoft.com/office/powerpoint/2010/main" val="1670742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Tools</a:t>
            </a:r>
          </a:p>
        </p:txBody>
      </p:sp>
      <p:pic>
        <p:nvPicPr>
          <p:cNvPr id="9218" name="Picture 2" descr="What is Hadoop and How it Changed Data Science? - NewGenAp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127" y="1293732"/>
            <a:ext cx="7320919" cy="4270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973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Analysis</a:t>
            </a:r>
          </a:p>
          <a:p>
            <a:endParaRPr lang="en-US" dirty="0"/>
          </a:p>
        </p:txBody>
      </p:sp>
      <p:pic>
        <p:nvPicPr>
          <p:cNvPr id="7170" name="Picture 2" descr="August webinar - Data Analysis vs Business Analysis vs BI vs Big Dat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032" y="1354028"/>
            <a:ext cx="7375110" cy="4149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3662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Agenda</a:t>
            </a:r>
            <a:endParaRPr/>
          </a:p>
        </p:txBody>
      </p:sp>
      <p:grpSp>
        <p:nvGrpSpPr>
          <p:cNvPr id="75" name="Google Shape;75;p5"/>
          <p:cNvGrpSpPr/>
          <p:nvPr/>
        </p:nvGrpSpPr>
        <p:grpSpPr>
          <a:xfrm>
            <a:off x="920840" y="1236909"/>
            <a:ext cx="8293893" cy="3833025"/>
            <a:chOff x="621506" y="367202"/>
            <a:chExt cx="8293893" cy="3082107"/>
          </a:xfrm>
        </p:grpSpPr>
        <p:sp>
          <p:nvSpPr>
            <p:cNvPr id="76" name="Google Shape;76;p5"/>
            <p:cNvSpPr/>
            <p:nvPr/>
          </p:nvSpPr>
          <p:spPr>
            <a:xfrm>
              <a:off x="621506" y="800100"/>
              <a:ext cx="233362" cy="356859"/>
            </a:xfrm>
            <a:prstGeom prst="rect">
              <a:avLst/>
            </a:prstGeom>
            <a:solidFill>
              <a:srgbClr val="197EFF"/>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rgbClr val="FFFFFF"/>
                </a:solidFill>
                <a:latin typeface="Calibri"/>
                <a:ea typeface="Calibri"/>
                <a:cs typeface="Calibri"/>
                <a:sym typeface="Calibri"/>
              </a:endParaRPr>
            </a:p>
          </p:txBody>
        </p:sp>
        <p:sp>
          <p:nvSpPr>
            <p:cNvPr id="77" name="Google Shape;77;p5"/>
            <p:cNvSpPr/>
            <p:nvPr/>
          </p:nvSpPr>
          <p:spPr>
            <a:xfrm>
              <a:off x="883442" y="806450"/>
              <a:ext cx="8031957" cy="356859"/>
            </a:xfrm>
            <a:prstGeom prst="rect">
              <a:avLst/>
            </a:prstGeom>
            <a:solidFill>
              <a:srgbClr val="40404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i="0" u="none" strike="noStrike" cap="none">
                  <a:solidFill>
                    <a:srgbClr val="FFFFFF"/>
                  </a:solidFill>
                  <a:latin typeface="Arial"/>
                  <a:ea typeface="Arial"/>
                  <a:cs typeface="Arial"/>
                  <a:sym typeface="Arial"/>
                </a:rPr>
                <a:t>Cloud Network and Cloud Storage Technologies</a:t>
              </a:r>
              <a:endParaRPr sz="2000" b="1" i="0" u="none" strike="noStrike" cap="none">
                <a:solidFill>
                  <a:srgbClr val="FFFFFF"/>
                </a:solidFill>
                <a:latin typeface="Arial"/>
                <a:ea typeface="Arial"/>
                <a:cs typeface="Arial"/>
                <a:sym typeface="Arial"/>
              </a:endParaRPr>
            </a:p>
          </p:txBody>
        </p:sp>
        <p:sp>
          <p:nvSpPr>
            <p:cNvPr id="78" name="Google Shape;78;p5"/>
            <p:cNvSpPr/>
            <p:nvPr/>
          </p:nvSpPr>
          <p:spPr>
            <a:xfrm>
              <a:off x="621506" y="1257300"/>
              <a:ext cx="233362" cy="356859"/>
            </a:xfrm>
            <a:prstGeom prst="rect">
              <a:avLst/>
            </a:prstGeom>
            <a:solidFill>
              <a:srgbClr val="197EFF"/>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rgbClr val="FFFFFF"/>
                </a:solidFill>
                <a:latin typeface="Calibri"/>
                <a:ea typeface="Calibri"/>
                <a:cs typeface="Calibri"/>
                <a:sym typeface="Calibri"/>
              </a:endParaRPr>
            </a:p>
          </p:txBody>
        </p:sp>
        <p:sp>
          <p:nvSpPr>
            <p:cNvPr id="79" name="Google Shape;79;p5"/>
            <p:cNvSpPr/>
            <p:nvPr/>
          </p:nvSpPr>
          <p:spPr>
            <a:xfrm>
              <a:off x="883442" y="1257300"/>
              <a:ext cx="8031957" cy="356859"/>
            </a:xfrm>
            <a:prstGeom prst="rect">
              <a:avLst/>
            </a:prstGeom>
            <a:solidFill>
              <a:srgbClr val="40404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i="0" u="none" strike="noStrike" cap="none">
                  <a:solidFill>
                    <a:srgbClr val="FFFFFF"/>
                  </a:solidFill>
                  <a:latin typeface="Arial"/>
                  <a:ea typeface="Arial"/>
                  <a:cs typeface="Arial"/>
                  <a:sym typeface="Arial"/>
                </a:rPr>
                <a:t>Cloud Assessments and Services</a:t>
              </a:r>
              <a:endParaRPr/>
            </a:p>
          </p:txBody>
        </p:sp>
        <p:sp>
          <p:nvSpPr>
            <p:cNvPr id="80" name="Google Shape;80;p5"/>
            <p:cNvSpPr/>
            <p:nvPr/>
          </p:nvSpPr>
          <p:spPr>
            <a:xfrm>
              <a:off x="621506" y="1714500"/>
              <a:ext cx="233362" cy="356859"/>
            </a:xfrm>
            <a:prstGeom prst="rect">
              <a:avLst/>
            </a:prstGeom>
            <a:solidFill>
              <a:srgbClr val="197EFF"/>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rgbClr val="FFFFFF"/>
                </a:solidFill>
                <a:latin typeface="Calibri"/>
                <a:ea typeface="Calibri"/>
                <a:cs typeface="Calibri"/>
                <a:sym typeface="Calibri"/>
              </a:endParaRPr>
            </a:p>
          </p:txBody>
        </p:sp>
        <p:sp>
          <p:nvSpPr>
            <p:cNvPr id="81" name="Google Shape;81;p5"/>
            <p:cNvSpPr/>
            <p:nvPr/>
          </p:nvSpPr>
          <p:spPr>
            <a:xfrm>
              <a:off x="883442" y="1720850"/>
              <a:ext cx="8031957" cy="356859"/>
            </a:xfrm>
            <a:prstGeom prst="rect">
              <a:avLst/>
            </a:prstGeom>
            <a:solidFill>
              <a:srgbClr val="40404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i="0" u="none" strike="noStrike" cap="none">
                  <a:solidFill>
                    <a:srgbClr val="FFFFFF"/>
                  </a:solidFill>
                  <a:latin typeface="Arial"/>
                  <a:ea typeface="Arial"/>
                  <a:cs typeface="Arial"/>
                  <a:sym typeface="Arial"/>
                </a:rPr>
                <a:t>Cloud Migration Approaches</a:t>
              </a:r>
              <a:endParaRPr/>
            </a:p>
          </p:txBody>
        </p:sp>
        <p:sp>
          <p:nvSpPr>
            <p:cNvPr id="82" name="Google Shape;82;p5"/>
            <p:cNvSpPr/>
            <p:nvPr/>
          </p:nvSpPr>
          <p:spPr>
            <a:xfrm>
              <a:off x="621506" y="2171700"/>
              <a:ext cx="233362" cy="383375"/>
            </a:xfrm>
            <a:prstGeom prst="rect">
              <a:avLst/>
            </a:prstGeom>
            <a:solidFill>
              <a:srgbClr val="197EFF"/>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rgbClr val="FFFFFF"/>
                </a:solidFill>
                <a:latin typeface="Calibri"/>
                <a:ea typeface="Calibri"/>
                <a:cs typeface="Calibri"/>
                <a:sym typeface="Calibri"/>
              </a:endParaRPr>
            </a:p>
          </p:txBody>
        </p:sp>
        <p:sp>
          <p:nvSpPr>
            <p:cNvPr id="83" name="Google Shape;83;p5"/>
            <p:cNvSpPr/>
            <p:nvPr/>
          </p:nvSpPr>
          <p:spPr>
            <a:xfrm>
              <a:off x="883442" y="2178050"/>
              <a:ext cx="8031957" cy="383375"/>
            </a:xfrm>
            <a:prstGeom prst="rect">
              <a:avLst/>
            </a:prstGeom>
            <a:solidFill>
              <a:srgbClr val="40404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i="0" u="none" strike="noStrike" cap="none">
                  <a:solidFill>
                    <a:srgbClr val="FFFFFF"/>
                  </a:solidFill>
                  <a:latin typeface="Arial"/>
                  <a:ea typeface="Arial"/>
                  <a:cs typeface="Arial"/>
                  <a:sym typeface="Arial"/>
                </a:rPr>
                <a:t>Cloud Operations</a:t>
              </a:r>
              <a:endParaRPr/>
            </a:p>
          </p:txBody>
        </p:sp>
        <p:sp>
          <p:nvSpPr>
            <p:cNvPr id="84" name="Google Shape;84;p5"/>
            <p:cNvSpPr/>
            <p:nvPr/>
          </p:nvSpPr>
          <p:spPr>
            <a:xfrm>
              <a:off x="621506" y="2628900"/>
              <a:ext cx="233362" cy="356859"/>
            </a:xfrm>
            <a:prstGeom prst="rect">
              <a:avLst/>
            </a:prstGeom>
            <a:solidFill>
              <a:srgbClr val="197EFF"/>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rgbClr val="FFFFFF"/>
                </a:solidFill>
                <a:latin typeface="Arial"/>
                <a:ea typeface="Arial"/>
                <a:cs typeface="Arial"/>
                <a:sym typeface="Arial"/>
              </a:endParaRPr>
            </a:p>
          </p:txBody>
        </p:sp>
        <p:sp>
          <p:nvSpPr>
            <p:cNvPr id="85" name="Google Shape;85;p5"/>
            <p:cNvSpPr/>
            <p:nvPr/>
          </p:nvSpPr>
          <p:spPr>
            <a:xfrm>
              <a:off x="883442" y="2635250"/>
              <a:ext cx="8031957" cy="356859"/>
            </a:xfrm>
            <a:prstGeom prst="rect">
              <a:avLst/>
            </a:prstGeom>
            <a:solidFill>
              <a:srgbClr val="40404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i="0" u="none" strike="noStrike" cap="none">
                  <a:solidFill>
                    <a:srgbClr val="FFFFFF"/>
                  </a:solidFill>
                  <a:latin typeface="Arial"/>
                  <a:ea typeface="Arial"/>
                  <a:cs typeface="Arial"/>
                  <a:sym typeface="Arial"/>
                </a:rPr>
                <a:t>Cloud Security and Risk Management Concepts</a:t>
              </a:r>
              <a:endParaRPr/>
            </a:p>
          </p:txBody>
        </p:sp>
        <p:sp>
          <p:nvSpPr>
            <p:cNvPr id="86" name="Google Shape;86;p5"/>
            <p:cNvSpPr/>
            <p:nvPr/>
          </p:nvSpPr>
          <p:spPr>
            <a:xfrm>
              <a:off x="621506" y="368472"/>
              <a:ext cx="233362" cy="356859"/>
            </a:xfrm>
            <a:prstGeom prst="rect">
              <a:avLst/>
            </a:prstGeom>
            <a:solidFill>
              <a:srgbClr val="197EFF"/>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rgbClr val="FFFFFF"/>
                </a:solidFill>
                <a:latin typeface="Calibri"/>
                <a:ea typeface="Calibri"/>
                <a:cs typeface="Calibri"/>
                <a:sym typeface="Calibri"/>
              </a:endParaRPr>
            </a:p>
          </p:txBody>
        </p:sp>
        <p:sp>
          <p:nvSpPr>
            <p:cNvPr id="87" name="Google Shape;87;p5"/>
            <p:cNvSpPr/>
            <p:nvPr/>
          </p:nvSpPr>
          <p:spPr>
            <a:xfrm>
              <a:off x="883442" y="367202"/>
              <a:ext cx="8031957" cy="356859"/>
            </a:xfrm>
            <a:prstGeom prst="rect">
              <a:avLst/>
            </a:prstGeom>
            <a:solidFill>
              <a:srgbClr val="40404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i="0" u="none" strike="noStrike" cap="none">
                  <a:solidFill>
                    <a:srgbClr val="FFFFFF"/>
                  </a:solidFill>
                  <a:latin typeface="Arial"/>
                  <a:ea typeface="Arial"/>
                  <a:cs typeface="Arial"/>
                  <a:sym typeface="Arial"/>
                </a:rPr>
                <a:t>Introduction to Cloud Computing Concepts</a:t>
              </a:r>
              <a:endParaRPr sz="2000" b="1" i="0" u="none" strike="noStrike" cap="none">
                <a:solidFill>
                  <a:srgbClr val="FFFFFF"/>
                </a:solidFill>
                <a:latin typeface="Arial"/>
                <a:ea typeface="Arial"/>
                <a:cs typeface="Arial"/>
                <a:sym typeface="Arial"/>
              </a:endParaRPr>
            </a:p>
          </p:txBody>
        </p:sp>
        <p:sp>
          <p:nvSpPr>
            <p:cNvPr id="88" name="Google Shape;88;p5"/>
            <p:cNvSpPr/>
            <p:nvPr/>
          </p:nvSpPr>
          <p:spPr>
            <a:xfrm>
              <a:off x="621506" y="3086100"/>
              <a:ext cx="233362" cy="356859"/>
            </a:xfrm>
            <a:prstGeom prst="rect">
              <a:avLst/>
            </a:prstGeom>
            <a:solidFill>
              <a:srgbClr val="197EFF"/>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2000" b="0" i="0" u="none" strike="noStrike" cap="none">
                <a:solidFill>
                  <a:srgbClr val="FFFFFF"/>
                </a:solidFill>
                <a:latin typeface="Calibri"/>
                <a:ea typeface="Calibri"/>
                <a:cs typeface="Calibri"/>
                <a:sym typeface="Calibri"/>
              </a:endParaRPr>
            </a:p>
          </p:txBody>
        </p:sp>
        <p:sp>
          <p:nvSpPr>
            <p:cNvPr id="89" name="Google Shape;89;p5"/>
            <p:cNvSpPr/>
            <p:nvPr/>
          </p:nvSpPr>
          <p:spPr>
            <a:xfrm>
              <a:off x="883442" y="3092450"/>
              <a:ext cx="8031957" cy="356859"/>
            </a:xfrm>
            <a:prstGeom prst="rect">
              <a:avLst/>
            </a:prstGeom>
            <a:solidFill>
              <a:srgbClr val="404040"/>
            </a:solidFill>
            <a:ln>
              <a:noFill/>
            </a:ln>
            <a:effectLst>
              <a:outerShdw dist="23000" dir="5400000" rotWithShape="0">
                <a:srgbClr val="808080">
                  <a:alpha val="34901"/>
                </a:srgbClr>
              </a:outerShdw>
            </a:effectLst>
          </p:spPr>
          <p:txBody>
            <a:bodyPr spcFirstLastPara="1" wrap="square" lIns="91425" tIns="45700" rIns="91425" bIns="45700" anchor="ctr" anchorCtr="0">
              <a:noAutofit/>
            </a:bodyPr>
            <a:lstStyle/>
            <a:p>
              <a:pPr marL="0" marR="0" lvl="0" indent="0" algn="l" rtl="0">
                <a:spcBef>
                  <a:spcPts val="0"/>
                </a:spcBef>
                <a:spcAft>
                  <a:spcPts val="0"/>
                </a:spcAft>
                <a:buNone/>
              </a:pPr>
              <a:r>
                <a:rPr lang="en-US" sz="2000" b="1" i="0" u="none" strike="noStrike" cap="none">
                  <a:solidFill>
                    <a:srgbClr val="FFFFFF"/>
                  </a:solidFill>
                  <a:latin typeface="Arial"/>
                  <a:ea typeface="Arial"/>
                  <a:cs typeface="Arial"/>
                  <a:sym typeface="Arial"/>
                </a:rPr>
                <a:t>Policies, Procedures and Governance </a:t>
              </a:r>
              <a:endParaRPr sz="2000" b="1" i="0" u="none" strike="noStrike" cap="none">
                <a:solidFill>
                  <a:srgbClr val="FFFFFF"/>
                </a:solidFill>
                <a:latin typeface="Arial"/>
                <a:ea typeface="Arial"/>
                <a:cs typeface="Arial"/>
                <a:sym typeface="Arial"/>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Krings' methods for data analysis in TPR | Download Scientific Diag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499" y="1211565"/>
            <a:ext cx="8490176" cy="4434869"/>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92A2A482-8E06-4411-938C-98F06B2AECBD}"/>
              </a:ext>
            </a:extLst>
          </p:cNvPr>
          <p:cNvSpPr>
            <a:spLocks noGrp="1"/>
          </p:cNvSpPr>
          <p:nvPr>
            <p:ph type="body" sz="quarter" idx="10"/>
          </p:nvPr>
        </p:nvSpPr>
        <p:spPr/>
        <p:txBody>
          <a:bodyPr/>
          <a:lstStyle/>
          <a:p>
            <a:endParaRPr lang="en-PH"/>
          </a:p>
        </p:txBody>
      </p:sp>
    </p:spTree>
    <p:extLst>
      <p:ext uri="{BB962C8B-B14F-4D97-AF65-F5344CB8AC3E}">
        <p14:creationId xmlns:p14="http://schemas.microsoft.com/office/powerpoint/2010/main" val="1966176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E4D57E0-6155-4B3A-8EEE-CFC961EA16D9}"/>
              </a:ext>
            </a:extLst>
          </p:cNvPr>
          <p:cNvSpPr>
            <a:spLocks noGrp="1"/>
          </p:cNvSpPr>
          <p:nvPr>
            <p:ph type="body" sz="quarter" idx="10"/>
          </p:nvPr>
        </p:nvSpPr>
        <p:spPr/>
        <p:txBody>
          <a:bodyPr/>
          <a:lstStyle/>
          <a:p>
            <a:endParaRPr lang="en-PH"/>
          </a:p>
        </p:txBody>
      </p:sp>
      <p:pic>
        <p:nvPicPr>
          <p:cNvPr id="8194" name="Picture 2" descr="The Four Types of Data Analy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7970" y="1368763"/>
            <a:ext cx="6193234" cy="458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0681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Business Model</a:t>
            </a:r>
          </a:p>
        </p:txBody>
      </p:sp>
      <p:pic>
        <p:nvPicPr>
          <p:cNvPr id="10242" name="Picture 2" descr="PDF] Data and Analytics - Data-Driven Business Models: A Blueprint for  Innovation | Semantic Schol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0102" y="1027347"/>
            <a:ext cx="8092493" cy="5064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5288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Science</a:t>
            </a:r>
          </a:p>
        </p:txBody>
      </p:sp>
      <p:pic>
        <p:nvPicPr>
          <p:cNvPr id="3" name="Picture 2"/>
          <p:cNvPicPr>
            <a:picLocks noChangeAspect="1"/>
          </p:cNvPicPr>
          <p:nvPr/>
        </p:nvPicPr>
        <p:blipFill>
          <a:blip r:embed="rId2"/>
          <a:stretch>
            <a:fillRect/>
          </a:stretch>
        </p:blipFill>
        <p:spPr>
          <a:xfrm>
            <a:off x="927722" y="1571031"/>
            <a:ext cx="7866671" cy="3737606"/>
          </a:xfrm>
          <a:prstGeom prst="rect">
            <a:avLst/>
          </a:prstGeom>
        </p:spPr>
      </p:pic>
    </p:spTree>
    <p:extLst>
      <p:ext uri="{BB962C8B-B14F-4D97-AF65-F5344CB8AC3E}">
        <p14:creationId xmlns:p14="http://schemas.microsoft.com/office/powerpoint/2010/main" val="770864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Data Scientist and Analyst</a:t>
            </a:r>
          </a:p>
        </p:txBody>
      </p:sp>
      <p:pic>
        <p:nvPicPr>
          <p:cNvPr id="3" name="Picture 2"/>
          <p:cNvPicPr>
            <a:picLocks noChangeAspect="1"/>
          </p:cNvPicPr>
          <p:nvPr/>
        </p:nvPicPr>
        <p:blipFill>
          <a:blip r:embed="rId2"/>
          <a:stretch>
            <a:fillRect/>
          </a:stretch>
        </p:blipFill>
        <p:spPr>
          <a:xfrm>
            <a:off x="644065" y="1400148"/>
            <a:ext cx="8621043" cy="4521061"/>
          </a:xfrm>
          <a:prstGeom prst="rect">
            <a:avLst/>
          </a:prstGeom>
        </p:spPr>
      </p:pic>
    </p:spTree>
    <p:extLst>
      <p:ext uri="{BB962C8B-B14F-4D97-AF65-F5344CB8AC3E}">
        <p14:creationId xmlns:p14="http://schemas.microsoft.com/office/powerpoint/2010/main" val="1184619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Tools for Data Processing</a:t>
            </a:r>
          </a:p>
        </p:txBody>
      </p:sp>
      <p:pic>
        <p:nvPicPr>
          <p:cNvPr id="3" name="Picture 2"/>
          <p:cNvPicPr>
            <a:picLocks noChangeAspect="1"/>
          </p:cNvPicPr>
          <p:nvPr/>
        </p:nvPicPr>
        <p:blipFill>
          <a:blip r:embed="rId2"/>
          <a:stretch>
            <a:fillRect/>
          </a:stretch>
        </p:blipFill>
        <p:spPr>
          <a:xfrm>
            <a:off x="1052849" y="1385234"/>
            <a:ext cx="7617678" cy="4214246"/>
          </a:xfrm>
          <a:prstGeom prst="rect">
            <a:avLst/>
          </a:prstGeom>
        </p:spPr>
      </p:pic>
    </p:spTree>
    <p:extLst>
      <p:ext uri="{BB962C8B-B14F-4D97-AF65-F5344CB8AC3E}">
        <p14:creationId xmlns:p14="http://schemas.microsoft.com/office/powerpoint/2010/main" val="78648627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AI</a:t>
            </a:r>
          </a:p>
        </p:txBody>
      </p:sp>
      <p:pic>
        <p:nvPicPr>
          <p:cNvPr id="3" name="Picture 2"/>
          <p:cNvPicPr>
            <a:picLocks noChangeAspect="1"/>
          </p:cNvPicPr>
          <p:nvPr/>
        </p:nvPicPr>
        <p:blipFill>
          <a:blip r:embed="rId2"/>
          <a:stretch>
            <a:fillRect/>
          </a:stretch>
        </p:blipFill>
        <p:spPr>
          <a:xfrm>
            <a:off x="928985" y="1522322"/>
            <a:ext cx="8051205" cy="3813356"/>
          </a:xfrm>
          <a:prstGeom prst="rect">
            <a:avLst/>
          </a:prstGeom>
        </p:spPr>
      </p:pic>
    </p:spTree>
    <p:extLst>
      <p:ext uri="{BB962C8B-B14F-4D97-AF65-F5344CB8AC3E}">
        <p14:creationId xmlns:p14="http://schemas.microsoft.com/office/powerpoint/2010/main" val="25108333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EBFCD1C-01F3-4548-BB16-807C70DD4057}"/>
              </a:ext>
            </a:extLst>
          </p:cNvPr>
          <p:cNvSpPr>
            <a:spLocks noGrp="1"/>
          </p:cNvSpPr>
          <p:nvPr>
            <p:ph type="body" sz="quarter" idx="10"/>
          </p:nvPr>
        </p:nvSpPr>
        <p:spPr/>
        <p:txBody>
          <a:bodyPr/>
          <a:lstStyle/>
          <a:p>
            <a:r>
              <a:rPr lang="en-US" dirty="0"/>
              <a:t>Machine Learning &amp; Deep Learning </a:t>
            </a:r>
            <a:endParaRPr lang="en-PH" dirty="0"/>
          </a:p>
        </p:txBody>
      </p:sp>
      <p:pic>
        <p:nvPicPr>
          <p:cNvPr id="3074" name="Picture 2" descr="Image result for what is artificial intelligence&quot;"/>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779335" y="1690688"/>
            <a:ext cx="8543925" cy="37560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406188" y="5665554"/>
            <a:ext cx="7042493" cy="379336"/>
          </a:xfrm>
          <a:prstGeom prst="rect">
            <a:avLst/>
          </a:prstGeom>
        </p:spPr>
      </p:pic>
      <p:pic>
        <p:nvPicPr>
          <p:cNvPr id="5" name="Picture 4"/>
          <p:cNvPicPr>
            <a:picLocks noChangeAspect="1"/>
          </p:cNvPicPr>
          <p:nvPr/>
        </p:nvPicPr>
        <p:blipFill>
          <a:blip r:embed="rId3"/>
          <a:stretch>
            <a:fillRect/>
          </a:stretch>
        </p:blipFill>
        <p:spPr>
          <a:xfrm>
            <a:off x="1530052" y="5789419"/>
            <a:ext cx="7042493" cy="379336"/>
          </a:xfrm>
          <a:prstGeom prst="rect">
            <a:avLst/>
          </a:prstGeom>
        </p:spPr>
      </p:pic>
    </p:spTree>
    <p:extLst>
      <p:ext uri="{BB962C8B-B14F-4D97-AF65-F5344CB8AC3E}">
        <p14:creationId xmlns:p14="http://schemas.microsoft.com/office/powerpoint/2010/main" val="911068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0668E60-C8D9-422B-85F5-9186947E4CAE}"/>
              </a:ext>
            </a:extLst>
          </p:cNvPr>
          <p:cNvSpPr>
            <a:spLocks noGrp="1"/>
          </p:cNvSpPr>
          <p:nvPr>
            <p:ph type="body" sz="quarter" idx="10"/>
          </p:nvPr>
        </p:nvSpPr>
        <p:spPr/>
        <p:txBody>
          <a:bodyPr/>
          <a:lstStyle/>
          <a:p>
            <a:r>
              <a:rPr lang="en-US" dirty="0"/>
              <a:t>RPA</a:t>
            </a:r>
            <a:endParaRPr lang="en-PH" dirty="0"/>
          </a:p>
        </p:txBody>
      </p:sp>
      <p:sp>
        <p:nvSpPr>
          <p:cNvPr id="2" name="Title 1"/>
          <p:cNvSpPr>
            <a:spLocks noGrp="1"/>
          </p:cNvSpPr>
          <p:nvPr>
            <p:ph type="title" idx="4294967295"/>
          </p:nvPr>
        </p:nvSpPr>
        <p:spPr>
          <a:xfrm>
            <a:off x="0" y="365125"/>
            <a:ext cx="8547100" cy="1325563"/>
          </a:xfrm>
        </p:spPr>
        <p:txBody>
          <a:bodyPr/>
          <a:lstStyle/>
          <a:p>
            <a:endParaRPr lang="en-US" dirty="0"/>
          </a:p>
        </p:txBody>
      </p:sp>
      <p:pic>
        <p:nvPicPr>
          <p:cNvPr id="5122" name="Picture 2" descr="Image result for what is rpa&quot;"/>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812130" y="1812014"/>
            <a:ext cx="6284913" cy="373221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1406188" y="5665554"/>
            <a:ext cx="7042493" cy="379336"/>
          </a:xfrm>
          <a:prstGeom prst="rect">
            <a:avLst/>
          </a:prstGeom>
        </p:spPr>
      </p:pic>
      <p:pic>
        <p:nvPicPr>
          <p:cNvPr id="5" name="Picture 4"/>
          <p:cNvPicPr>
            <a:picLocks noChangeAspect="1"/>
          </p:cNvPicPr>
          <p:nvPr/>
        </p:nvPicPr>
        <p:blipFill>
          <a:blip r:embed="rId3"/>
          <a:stretch>
            <a:fillRect/>
          </a:stretch>
        </p:blipFill>
        <p:spPr>
          <a:xfrm>
            <a:off x="1530052" y="5789419"/>
            <a:ext cx="7042493" cy="379336"/>
          </a:xfrm>
          <a:prstGeom prst="rect">
            <a:avLst/>
          </a:prstGeom>
        </p:spPr>
      </p:pic>
    </p:spTree>
    <p:extLst>
      <p:ext uri="{BB962C8B-B14F-4D97-AF65-F5344CB8AC3E}">
        <p14:creationId xmlns:p14="http://schemas.microsoft.com/office/powerpoint/2010/main" val="2723267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63464D1F-D1B8-4FCE-BAB8-0515A2B00DE2}"/>
              </a:ext>
            </a:extLst>
          </p:cNvPr>
          <p:cNvSpPr>
            <a:spLocks noGrp="1"/>
          </p:cNvSpPr>
          <p:nvPr>
            <p:ph type="body" sz="quarter" idx="10"/>
          </p:nvPr>
        </p:nvSpPr>
        <p:spPr/>
        <p:txBody>
          <a:bodyPr/>
          <a:lstStyle/>
          <a:p>
            <a:r>
              <a:rPr lang="en-US" dirty="0"/>
              <a:t>DevOps</a:t>
            </a:r>
            <a:endParaRPr lang="en-PH" dirty="0"/>
          </a:p>
        </p:txBody>
      </p:sp>
      <p:sp>
        <p:nvSpPr>
          <p:cNvPr id="2" name="Title 1"/>
          <p:cNvSpPr>
            <a:spLocks noGrp="1"/>
          </p:cNvSpPr>
          <p:nvPr>
            <p:ph type="title" idx="4294967295"/>
          </p:nvPr>
        </p:nvSpPr>
        <p:spPr>
          <a:xfrm>
            <a:off x="0" y="365125"/>
            <a:ext cx="8547100" cy="1325563"/>
          </a:xfrm>
        </p:spPr>
        <p:txBody>
          <a:bodyPr/>
          <a:lstStyle/>
          <a:p>
            <a:endParaRPr lang="en-US" dirty="0"/>
          </a:p>
        </p:txBody>
      </p:sp>
      <p:pic>
        <p:nvPicPr>
          <p:cNvPr id="4098" name="Picture 2" descr="Image result for what is devops&quot;"/>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635124" y="1751689"/>
            <a:ext cx="6638925" cy="385286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4294967295"/>
          </p:nvPr>
        </p:nvSpPr>
        <p:spPr>
          <a:xfrm>
            <a:off x="0" y="6356350"/>
            <a:ext cx="3343275" cy="365125"/>
          </a:xfrm>
        </p:spPr>
        <p:txBody>
          <a:bodyPr/>
          <a:lstStyle/>
          <a:p>
            <a:r>
              <a:rPr lang="en-GB">
                <a:solidFill>
                  <a:srgbClr val="808080"/>
                </a:solidFill>
              </a:rPr>
              <a:t>www.manishkumarjain.com</a:t>
            </a:r>
            <a:endParaRPr lang="en-GB" dirty="0">
              <a:solidFill>
                <a:srgbClr val="808080"/>
              </a:solidFill>
            </a:endParaRPr>
          </a:p>
        </p:txBody>
      </p:sp>
      <p:pic>
        <p:nvPicPr>
          <p:cNvPr id="4" name="Picture 3"/>
          <p:cNvPicPr>
            <a:picLocks noChangeAspect="1"/>
          </p:cNvPicPr>
          <p:nvPr/>
        </p:nvPicPr>
        <p:blipFill>
          <a:blip r:embed="rId3"/>
          <a:stretch>
            <a:fillRect/>
          </a:stretch>
        </p:blipFill>
        <p:spPr>
          <a:xfrm>
            <a:off x="1406188" y="5665554"/>
            <a:ext cx="7042493" cy="379336"/>
          </a:xfrm>
          <a:prstGeom prst="rect">
            <a:avLst/>
          </a:prstGeom>
        </p:spPr>
      </p:pic>
      <p:pic>
        <p:nvPicPr>
          <p:cNvPr id="5" name="Picture 4"/>
          <p:cNvPicPr>
            <a:picLocks noChangeAspect="1"/>
          </p:cNvPicPr>
          <p:nvPr/>
        </p:nvPicPr>
        <p:blipFill>
          <a:blip r:embed="rId3"/>
          <a:stretch>
            <a:fillRect/>
          </a:stretch>
        </p:blipFill>
        <p:spPr>
          <a:xfrm>
            <a:off x="1530052" y="5789419"/>
            <a:ext cx="7042493" cy="379336"/>
          </a:xfrm>
          <a:prstGeom prst="rect">
            <a:avLst/>
          </a:prstGeom>
        </p:spPr>
      </p:pic>
    </p:spTree>
    <p:extLst>
      <p:ext uri="{BB962C8B-B14F-4D97-AF65-F5344CB8AC3E}">
        <p14:creationId xmlns:p14="http://schemas.microsoft.com/office/powerpoint/2010/main" val="3666197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54DD3E7-41B2-4AF7-A643-CB98792F1B9D}"/>
              </a:ext>
            </a:extLst>
          </p:cNvPr>
          <p:cNvSpPr>
            <a:spLocks noGrp="1"/>
          </p:cNvSpPr>
          <p:nvPr>
            <p:ph type="body" sz="quarter" idx="10"/>
          </p:nvPr>
        </p:nvSpPr>
        <p:spPr/>
        <p:txBody>
          <a:bodyPr/>
          <a:lstStyle/>
          <a:p>
            <a:r>
              <a:rPr lang="en-US" sz="2800" dirty="0"/>
              <a:t>Emerging Technologies for Web 3.0</a:t>
            </a:r>
            <a:endParaRPr lang="en-PH" dirty="0"/>
          </a:p>
        </p:txBody>
      </p:sp>
      <p:graphicFrame>
        <p:nvGraphicFramePr>
          <p:cNvPr id="5" name="Content Placeholder 2">
            <a:extLst>
              <a:ext uri="{FF2B5EF4-FFF2-40B4-BE49-F238E27FC236}">
                <a16:creationId xmlns:a16="http://schemas.microsoft.com/office/drawing/2014/main" id="{BB9F8AAE-E366-4E6D-8093-B11A570E9718}"/>
              </a:ext>
            </a:extLst>
          </p:cNvPr>
          <p:cNvGraphicFramePr>
            <a:graphicFrameLocks noGrp="1"/>
          </p:cNvGraphicFramePr>
          <p:nvPr>
            <p:ph idx="4294967295"/>
            <p:extLst>
              <p:ext uri="{D42A27DB-BD31-4B8C-83A1-F6EECF244321}">
                <p14:modId xmlns:p14="http://schemas.microsoft.com/office/powerpoint/2010/main" val="2887894549"/>
              </p:ext>
            </p:extLst>
          </p:nvPr>
        </p:nvGraphicFramePr>
        <p:xfrm>
          <a:off x="561975" y="1941959"/>
          <a:ext cx="4878388" cy="30305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Picture 6">
            <a:extLst>
              <a:ext uri="{FF2B5EF4-FFF2-40B4-BE49-F238E27FC236}">
                <a16:creationId xmlns:a16="http://schemas.microsoft.com/office/drawing/2014/main" id="{214827F2-CC03-428D-AF69-29E4779A7C72}"/>
              </a:ext>
            </a:extLst>
          </p:cNvPr>
          <p:cNvPicPr>
            <a:picLocks noChangeAspect="1"/>
          </p:cNvPicPr>
          <p:nvPr/>
        </p:nvPicPr>
        <p:blipFill rotWithShape="1">
          <a:blip r:embed="rId7"/>
          <a:srcRect r="45401"/>
          <a:stretch/>
        </p:blipFill>
        <p:spPr>
          <a:xfrm>
            <a:off x="5851419" y="642053"/>
            <a:ext cx="4057755" cy="5573903"/>
          </a:xfrm>
          <a:prstGeom prst="rect">
            <a:avLst/>
          </a:prstGeom>
          <a:effectLst/>
        </p:spPr>
      </p:pic>
    </p:spTree>
    <p:extLst>
      <p:ext uri="{BB962C8B-B14F-4D97-AF65-F5344CB8AC3E}">
        <p14:creationId xmlns:p14="http://schemas.microsoft.com/office/powerpoint/2010/main" val="14069988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51E8F51-1FAA-4276-BCA2-25B295093357}"/>
              </a:ext>
            </a:extLst>
          </p:cNvPr>
          <p:cNvSpPr>
            <a:spLocks noGrp="1"/>
          </p:cNvSpPr>
          <p:nvPr>
            <p:ph type="body" sz="quarter" idx="10"/>
          </p:nvPr>
        </p:nvSpPr>
        <p:spPr/>
        <p:txBody>
          <a:bodyPr/>
          <a:lstStyle/>
          <a:p>
            <a:r>
              <a:rPr lang="en-US" dirty="0"/>
              <a:t>AR VR MR</a:t>
            </a:r>
            <a:endParaRPr lang="en-PH" dirty="0"/>
          </a:p>
        </p:txBody>
      </p:sp>
      <p:sp>
        <p:nvSpPr>
          <p:cNvPr id="2" name="Title 1">
            <a:extLst>
              <a:ext uri="{FF2B5EF4-FFF2-40B4-BE49-F238E27FC236}">
                <a16:creationId xmlns:a16="http://schemas.microsoft.com/office/drawing/2014/main" id="{3BC9D9C3-4E00-9B53-FE38-DD82EDD08CE0}"/>
              </a:ext>
            </a:extLst>
          </p:cNvPr>
          <p:cNvSpPr>
            <a:spLocks noGrp="1"/>
          </p:cNvSpPr>
          <p:nvPr>
            <p:ph type="title" idx="4294967295"/>
          </p:nvPr>
        </p:nvSpPr>
        <p:spPr>
          <a:xfrm>
            <a:off x="0" y="365125"/>
            <a:ext cx="8547100" cy="1325563"/>
          </a:xfrm>
        </p:spPr>
        <p:txBody>
          <a:bodyPr/>
          <a:lstStyle/>
          <a:p>
            <a:endParaRPr lang="en-US" dirty="0"/>
          </a:p>
        </p:txBody>
      </p:sp>
      <p:pic>
        <p:nvPicPr>
          <p:cNvPr id="1026" name="Picture 2" descr="AR and Machine Learning - 4Experience Virtual Reality Studio">
            <a:extLst>
              <a:ext uri="{FF2B5EF4-FFF2-40B4-BE49-F238E27FC236}">
                <a16:creationId xmlns:a16="http://schemas.microsoft.com/office/drawing/2014/main" id="{A7F1899A-78B7-669E-6EFA-0868942E989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143000" y="1690688"/>
            <a:ext cx="7893050" cy="402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07362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Blockchain</a:t>
            </a:r>
          </a:p>
        </p:txBody>
      </p:sp>
      <p:pic>
        <p:nvPicPr>
          <p:cNvPr id="3" name="Picture 2"/>
          <p:cNvPicPr>
            <a:picLocks noChangeAspect="1"/>
          </p:cNvPicPr>
          <p:nvPr/>
        </p:nvPicPr>
        <p:blipFill>
          <a:blip r:embed="rId2"/>
          <a:stretch>
            <a:fillRect/>
          </a:stretch>
        </p:blipFill>
        <p:spPr>
          <a:xfrm>
            <a:off x="1335152" y="1046821"/>
            <a:ext cx="7238869" cy="4764357"/>
          </a:xfrm>
          <a:prstGeom prst="rect">
            <a:avLst/>
          </a:prstGeom>
        </p:spPr>
      </p:pic>
    </p:spTree>
    <p:extLst>
      <p:ext uri="{BB962C8B-B14F-4D97-AF65-F5344CB8AC3E}">
        <p14:creationId xmlns:p14="http://schemas.microsoft.com/office/powerpoint/2010/main" val="16659746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Industry 4.0</a:t>
            </a:r>
          </a:p>
        </p:txBody>
      </p:sp>
      <p:pic>
        <p:nvPicPr>
          <p:cNvPr id="8194" name="Picture 2" descr="Simio's 8 Reasons to Adopt Industry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4105" y="1509099"/>
            <a:ext cx="6688693" cy="4044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4659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6"/>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800"/>
              <a:buNone/>
            </a:pPr>
            <a:r>
              <a:rPr lang="en-US"/>
              <a:t>Introduction to Cloud Computing Concepts</a:t>
            </a:r>
            <a:endParaRPr/>
          </a:p>
          <a:p>
            <a:pPr marL="0" lvl="0" indent="0" algn="ctr" rtl="0">
              <a:lnSpc>
                <a:spcPct val="90000"/>
              </a:lnSpc>
              <a:spcBef>
                <a:spcPts val="813"/>
              </a:spcBef>
              <a:spcAft>
                <a:spcPts val="0"/>
              </a:spcAft>
              <a:buClr>
                <a:schemeClr val="lt1"/>
              </a:buClr>
              <a:buSzPts val="4877"/>
              <a:buNone/>
            </a:pPr>
            <a:endParaRPr/>
          </a:p>
        </p:txBody>
      </p:sp>
      <p:sp>
        <p:nvSpPr>
          <p:cNvPr id="95" name="Google Shape;95;p6"/>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D0CECE"/>
              </a:buClr>
              <a:buSzPts val="2000"/>
              <a:buNone/>
            </a:pPr>
            <a:r>
              <a:rPr lang="en-US" sz="2000" b="1">
                <a:solidFill>
                  <a:srgbClr val="D0CECE"/>
                </a:solidFill>
              </a:rPr>
              <a:t>Module 01</a:t>
            </a:r>
            <a:endParaRPr sz="2000" b="1">
              <a:solidFill>
                <a:srgbClr val="D0CECE"/>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What is Cloud Computing?</a:t>
            </a:r>
            <a:endParaRPr/>
          </a:p>
        </p:txBody>
      </p:sp>
      <p:sp>
        <p:nvSpPr>
          <p:cNvPr id="101" name="Google Shape;101;p7"/>
          <p:cNvSpPr txBox="1"/>
          <p:nvPr/>
        </p:nvSpPr>
        <p:spPr>
          <a:xfrm>
            <a:off x="472736" y="1081826"/>
            <a:ext cx="8735658" cy="26776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Cloud computing is a business computing model that delivers easy-to-use, on-demand network access to a pool of computing resources, including software, infrastructure, and hardware facilities over a network</a:t>
            </a:r>
            <a:endParaRPr sz="16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This "pay-per-use" model helps an organization to use resources when needed and pay only for the facilities and the time for which resources have been used</a:t>
            </a:r>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Hundreds of commercial clouds are available today while Amazon Web Services (AWS), Microsoft Azure, and Google Cloud being the top-most</a:t>
            </a:r>
            <a:endParaRPr sz="1600" b="0" i="0" u="none" strike="noStrike" cap="none">
              <a:solidFill>
                <a:schemeClr val="dk1"/>
              </a:solidFill>
              <a:latin typeface="Calibri"/>
              <a:ea typeface="Calibri"/>
              <a:cs typeface="Calibri"/>
              <a:sym typeface="Calibri"/>
            </a:endParaRPr>
          </a:p>
        </p:txBody>
      </p:sp>
      <p:pic>
        <p:nvPicPr>
          <p:cNvPr id="102" name="Google Shape;102;p7"/>
          <p:cNvPicPr preferRelativeResize="0"/>
          <p:nvPr/>
        </p:nvPicPr>
        <p:blipFill rotWithShape="1">
          <a:blip r:embed="rId3">
            <a:alphaModFix/>
          </a:blip>
          <a:srcRect/>
          <a:stretch/>
        </p:blipFill>
        <p:spPr>
          <a:xfrm>
            <a:off x="5615189" y="3311346"/>
            <a:ext cx="3992964" cy="316629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Benefits of Cloud Computing</a:t>
            </a:r>
            <a:endParaRPr/>
          </a:p>
        </p:txBody>
      </p:sp>
      <p:sp>
        <p:nvSpPr>
          <p:cNvPr id="108" name="Google Shape;108;p8"/>
          <p:cNvSpPr txBox="1"/>
          <p:nvPr/>
        </p:nvSpPr>
        <p:spPr>
          <a:xfrm>
            <a:off x="472736" y="1081826"/>
            <a:ext cx="8735658" cy="2339102"/>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Easily access the resources for anywhere and everywhere!</a:t>
            </a:r>
            <a:endParaRPr/>
          </a:p>
          <a:p>
            <a:pPr marL="285750" marR="0" lvl="0" indent="-184150" algn="l"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No need for heavy hardware setups and complicated systems</a:t>
            </a:r>
            <a:endParaRPr/>
          </a:p>
          <a:p>
            <a:pPr marL="285750" marR="0" lvl="0" indent="-184150" algn="l"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Quickly add or remove additional resources as per requirement</a:t>
            </a:r>
            <a:endParaRPr/>
          </a:p>
          <a:p>
            <a:pPr marL="285750" marR="0" lvl="0" indent="-184150" algn="l"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Provides enterprise-level backups for high-end data protection and security</a:t>
            </a:r>
            <a:endParaRPr/>
          </a:p>
          <a:p>
            <a:pPr marL="285750" marR="0" lvl="0" indent="-184150" algn="l"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Optimizes maintenance time and cost</a:t>
            </a:r>
            <a:endParaRPr sz="1600" b="0" i="0" u="none" strike="noStrike" cap="none">
              <a:solidFill>
                <a:schemeClr val="dk1"/>
              </a:solidFill>
              <a:latin typeface="Calibri"/>
              <a:ea typeface="Calibri"/>
              <a:cs typeface="Calibri"/>
              <a:sym typeface="Calibri"/>
            </a:endParaRPr>
          </a:p>
        </p:txBody>
      </p:sp>
      <p:pic>
        <p:nvPicPr>
          <p:cNvPr id="109" name="Google Shape;109;p8"/>
          <p:cNvPicPr preferRelativeResize="0"/>
          <p:nvPr/>
        </p:nvPicPr>
        <p:blipFill rotWithShape="1">
          <a:blip r:embed="rId3">
            <a:alphaModFix/>
          </a:blip>
          <a:srcRect/>
          <a:stretch/>
        </p:blipFill>
        <p:spPr>
          <a:xfrm>
            <a:off x="3769002" y="3555172"/>
            <a:ext cx="2143125" cy="2143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Characteristics of Cloud</a:t>
            </a:r>
            <a:endParaRPr/>
          </a:p>
        </p:txBody>
      </p:sp>
      <p:grpSp>
        <p:nvGrpSpPr>
          <p:cNvPr id="115" name="Google Shape;115;p9"/>
          <p:cNvGrpSpPr/>
          <p:nvPr/>
        </p:nvGrpSpPr>
        <p:grpSpPr>
          <a:xfrm>
            <a:off x="2703026" y="1089289"/>
            <a:ext cx="4217499" cy="4679421"/>
            <a:chOff x="1489378" y="2510"/>
            <a:chExt cx="4217499" cy="4679421"/>
          </a:xfrm>
        </p:grpSpPr>
        <p:sp>
          <p:nvSpPr>
            <p:cNvPr id="116" name="Google Shape;116;p9"/>
            <p:cNvSpPr/>
            <p:nvPr/>
          </p:nvSpPr>
          <p:spPr>
            <a:xfrm>
              <a:off x="2982335" y="1726428"/>
              <a:ext cx="1231585" cy="1231585"/>
            </a:xfrm>
            <a:prstGeom prst="cloud">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txBox="1"/>
            <p:nvPr/>
          </p:nvSpPr>
          <p:spPr>
            <a:xfrm>
              <a:off x="3152077" y="1912420"/>
              <a:ext cx="804522" cy="802526"/>
            </a:xfrm>
            <a:prstGeom prst="rect">
              <a:avLst/>
            </a:prstGeom>
            <a:noFill/>
            <a:ln>
              <a:noFill/>
            </a:ln>
          </p:spPr>
          <p:txBody>
            <a:bodyPr spcFirstLastPara="1" wrap="square" lIns="25400" tIns="25400" rIns="25400" bIns="25400" anchor="ctr" anchorCtr="0">
              <a:noAutofit/>
            </a:bodyPr>
            <a:lstStyle/>
            <a:p>
              <a:pPr marL="0" marR="0" lvl="0" indent="0" algn="ctr" rtl="0">
                <a:lnSpc>
                  <a:spcPct val="90000"/>
                </a:lnSpc>
                <a:spcBef>
                  <a:spcPts val="0"/>
                </a:spcBef>
                <a:spcAft>
                  <a:spcPts val="0"/>
                </a:spcAft>
                <a:buNone/>
              </a:pPr>
              <a:r>
                <a:rPr lang="en-US" sz="2000" b="1" i="0" u="none" strike="noStrike" cap="none">
                  <a:solidFill>
                    <a:schemeClr val="lt1"/>
                  </a:solidFill>
                  <a:latin typeface="Calibri"/>
                  <a:ea typeface="Calibri"/>
                  <a:cs typeface="Calibri"/>
                  <a:sym typeface="Calibri"/>
                </a:rPr>
                <a:t>Cloud</a:t>
              </a:r>
              <a:endParaRPr sz="2000" b="1" i="0" u="none" strike="noStrike" cap="none">
                <a:solidFill>
                  <a:schemeClr val="lt1"/>
                </a:solidFill>
                <a:latin typeface="Calibri"/>
                <a:ea typeface="Calibri"/>
                <a:cs typeface="Calibri"/>
                <a:sym typeface="Calibri"/>
              </a:endParaRPr>
            </a:p>
          </p:txBody>
        </p:sp>
        <p:sp>
          <p:nvSpPr>
            <p:cNvPr id="118" name="Google Shape;118;p9"/>
            <p:cNvSpPr/>
            <p:nvPr/>
          </p:nvSpPr>
          <p:spPr>
            <a:xfrm rot="-5400000">
              <a:off x="3467659" y="1278277"/>
              <a:ext cx="260936" cy="418739"/>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txBox="1"/>
            <p:nvPr/>
          </p:nvSpPr>
          <p:spPr>
            <a:xfrm rot="-5400000">
              <a:off x="3506800" y="1401166"/>
              <a:ext cx="182655" cy="25124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1" i="0" u="none" strike="noStrike" cap="none">
                <a:solidFill>
                  <a:schemeClr val="lt1"/>
                </a:solidFill>
                <a:latin typeface="Calibri"/>
                <a:ea typeface="Calibri"/>
                <a:cs typeface="Calibri"/>
                <a:sym typeface="Calibri"/>
              </a:endParaRPr>
            </a:p>
          </p:txBody>
        </p:sp>
        <p:sp>
          <p:nvSpPr>
            <p:cNvPr id="120" name="Google Shape;120;p9"/>
            <p:cNvSpPr/>
            <p:nvPr/>
          </p:nvSpPr>
          <p:spPr>
            <a:xfrm>
              <a:off x="2982335" y="2510"/>
              <a:ext cx="1231585" cy="1231585"/>
            </a:xfrm>
            <a:prstGeom prst="ellipse">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txBox="1"/>
            <p:nvPr/>
          </p:nvSpPr>
          <p:spPr>
            <a:xfrm>
              <a:off x="3162696" y="182871"/>
              <a:ext cx="870863" cy="870863"/>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1" i="0" u="none" strike="noStrike" cap="none">
                  <a:solidFill>
                    <a:schemeClr val="lt1"/>
                  </a:solidFill>
                  <a:latin typeface="Calibri"/>
                  <a:ea typeface="Calibri"/>
                  <a:cs typeface="Calibri"/>
                  <a:sym typeface="Calibri"/>
                </a:rPr>
                <a:t>Rapid Elasticity</a:t>
              </a:r>
              <a:endParaRPr sz="1200" b="1" i="0" u="none" strike="noStrike" cap="none">
                <a:solidFill>
                  <a:schemeClr val="lt1"/>
                </a:solidFill>
                <a:latin typeface="Calibri"/>
                <a:ea typeface="Calibri"/>
                <a:cs typeface="Calibri"/>
                <a:sym typeface="Calibri"/>
              </a:endParaRPr>
            </a:p>
          </p:txBody>
        </p:sp>
        <p:sp>
          <p:nvSpPr>
            <p:cNvPr id="122" name="Google Shape;122;p9"/>
            <p:cNvSpPr/>
            <p:nvPr/>
          </p:nvSpPr>
          <p:spPr>
            <a:xfrm rot="-1800000">
              <a:off x="4207742" y="1705564"/>
              <a:ext cx="260936" cy="418739"/>
            </a:xfrm>
            <a:prstGeom prst="rightArrow">
              <a:avLst>
                <a:gd name="adj1" fmla="val 60000"/>
                <a:gd name="adj2" fmla="val 50000"/>
              </a:avLst>
            </a:prstGeom>
            <a:solidFill>
              <a:srgbClr val="DB78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txBox="1"/>
            <p:nvPr/>
          </p:nvSpPr>
          <p:spPr>
            <a:xfrm rot="-1800000">
              <a:off x="4212986" y="1808882"/>
              <a:ext cx="182655" cy="25124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1" i="0" u="none" strike="noStrike" cap="none">
                <a:solidFill>
                  <a:schemeClr val="lt1"/>
                </a:solidFill>
                <a:latin typeface="Calibri"/>
                <a:ea typeface="Calibri"/>
                <a:cs typeface="Calibri"/>
                <a:sym typeface="Calibri"/>
              </a:endParaRPr>
            </a:p>
          </p:txBody>
        </p:sp>
        <p:sp>
          <p:nvSpPr>
            <p:cNvPr id="124" name="Google Shape;124;p9"/>
            <p:cNvSpPr/>
            <p:nvPr/>
          </p:nvSpPr>
          <p:spPr>
            <a:xfrm>
              <a:off x="4475292" y="864469"/>
              <a:ext cx="1231585" cy="1231585"/>
            </a:xfrm>
            <a:prstGeom prst="ellipse">
              <a:avLst/>
            </a:prstGeom>
            <a:solidFill>
              <a:srgbClr val="DB784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txBox="1"/>
            <p:nvPr/>
          </p:nvSpPr>
          <p:spPr>
            <a:xfrm>
              <a:off x="4655653" y="1044830"/>
              <a:ext cx="870863" cy="870863"/>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1" i="0" u="none" strike="noStrike" cap="none">
                  <a:solidFill>
                    <a:schemeClr val="lt1"/>
                  </a:solidFill>
                  <a:latin typeface="Calibri"/>
                  <a:ea typeface="Calibri"/>
                  <a:cs typeface="Calibri"/>
                  <a:sym typeface="Calibri"/>
                </a:rPr>
                <a:t>Self-Service viability</a:t>
              </a:r>
              <a:endParaRPr sz="1200" b="1" i="0" u="none" strike="noStrike" cap="none">
                <a:solidFill>
                  <a:schemeClr val="lt1"/>
                </a:solidFill>
                <a:latin typeface="Calibri"/>
                <a:ea typeface="Calibri"/>
                <a:cs typeface="Calibri"/>
                <a:sym typeface="Calibri"/>
              </a:endParaRPr>
            </a:p>
          </p:txBody>
        </p:sp>
        <p:sp>
          <p:nvSpPr>
            <p:cNvPr id="126" name="Google Shape;126;p9"/>
            <p:cNvSpPr/>
            <p:nvPr/>
          </p:nvSpPr>
          <p:spPr>
            <a:xfrm rot="1800000">
              <a:off x="4207742" y="2560138"/>
              <a:ext cx="260936" cy="418739"/>
            </a:xfrm>
            <a:prstGeom prst="rightArrow">
              <a:avLst>
                <a:gd name="adj1" fmla="val 60000"/>
                <a:gd name="adj2" fmla="val 50000"/>
              </a:avLst>
            </a:prstGeom>
            <a:solidFill>
              <a:srgbClr val="CB7C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txBox="1"/>
            <p:nvPr/>
          </p:nvSpPr>
          <p:spPr>
            <a:xfrm rot="1800000">
              <a:off x="4212986" y="2624316"/>
              <a:ext cx="182655" cy="25124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1" i="0" u="none" strike="noStrike" cap="none">
                <a:solidFill>
                  <a:schemeClr val="lt1"/>
                </a:solidFill>
                <a:latin typeface="Calibri"/>
                <a:ea typeface="Calibri"/>
                <a:cs typeface="Calibri"/>
                <a:sym typeface="Calibri"/>
              </a:endParaRPr>
            </a:p>
          </p:txBody>
        </p:sp>
        <p:sp>
          <p:nvSpPr>
            <p:cNvPr id="128" name="Google Shape;128;p9"/>
            <p:cNvSpPr/>
            <p:nvPr/>
          </p:nvSpPr>
          <p:spPr>
            <a:xfrm>
              <a:off x="4475292" y="2588387"/>
              <a:ext cx="1231585" cy="1231585"/>
            </a:xfrm>
            <a:prstGeom prst="ellipse">
              <a:avLst/>
            </a:prstGeom>
            <a:solidFill>
              <a:srgbClr val="CB7C6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txBox="1"/>
            <p:nvPr/>
          </p:nvSpPr>
          <p:spPr>
            <a:xfrm>
              <a:off x="4655653" y="2768748"/>
              <a:ext cx="870863" cy="870863"/>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1" i="0" u="none" strike="noStrike" cap="none">
                  <a:solidFill>
                    <a:schemeClr val="lt1"/>
                  </a:solidFill>
                  <a:latin typeface="Calibri"/>
                  <a:ea typeface="Calibri"/>
                  <a:cs typeface="Calibri"/>
                  <a:sym typeface="Calibri"/>
                </a:rPr>
                <a:t>Broad Network access</a:t>
              </a:r>
              <a:endParaRPr sz="1200" b="1" i="0" u="none" strike="noStrike" cap="none">
                <a:solidFill>
                  <a:schemeClr val="lt1"/>
                </a:solidFill>
                <a:latin typeface="Calibri"/>
                <a:ea typeface="Calibri"/>
                <a:cs typeface="Calibri"/>
                <a:sym typeface="Calibri"/>
              </a:endParaRPr>
            </a:p>
          </p:txBody>
        </p:sp>
        <p:sp>
          <p:nvSpPr>
            <p:cNvPr id="130" name="Google Shape;130;p9"/>
            <p:cNvSpPr/>
            <p:nvPr/>
          </p:nvSpPr>
          <p:spPr>
            <a:xfrm rot="5400000">
              <a:off x="3467659" y="2987426"/>
              <a:ext cx="260936" cy="418739"/>
            </a:xfrm>
            <a:prstGeom prst="rightArrow">
              <a:avLst>
                <a:gd name="adj1" fmla="val 60000"/>
                <a:gd name="adj2" fmla="val 50000"/>
              </a:avLst>
            </a:prstGeom>
            <a:solidFill>
              <a:srgbClr val="BC85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txBox="1"/>
            <p:nvPr/>
          </p:nvSpPr>
          <p:spPr>
            <a:xfrm rot="5400000">
              <a:off x="3506800" y="3032034"/>
              <a:ext cx="182655" cy="25124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1" i="0" u="none" strike="noStrike" cap="none">
                <a:solidFill>
                  <a:schemeClr val="lt1"/>
                </a:solidFill>
                <a:latin typeface="Calibri"/>
                <a:ea typeface="Calibri"/>
                <a:cs typeface="Calibri"/>
                <a:sym typeface="Calibri"/>
              </a:endParaRPr>
            </a:p>
          </p:txBody>
        </p:sp>
        <p:sp>
          <p:nvSpPr>
            <p:cNvPr id="132" name="Google Shape;132;p9"/>
            <p:cNvSpPr/>
            <p:nvPr/>
          </p:nvSpPr>
          <p:spPr>
            <a:xfrm>
              <a:off x="2982335" y="3450346"/>
              <a:ext cx="1231585" cy="1231585"/>
            </a:xfrm>
            <a:prstGeom prst="ellipse">
              <a:avLst/>
            </a:prstGeom>
            <a:solidFill>
              <a:srgbClr val="BC857A"/>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txBox="1"/>
            <p:nvPr/>
          </p:nvSpPr>
          <p:spPr>
            <a:xfrm>
              <a:off x="3162696" y="3630707"/>
              <a:ext cx="870863" cy="870863"/>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1" i="0" u="none" strike="noStrike" cap="none">
                  <a:solidFill>
                    <a:schemeClr val="lt1"/>
                  </a:solidFill>
                  <a:latin typeface="Calibri"/>
                  <a:ea typeface="Calibri"/>
                  <a:cs typeface="Calibri"/>
                  <a:sym typeface="Calibri"/>
                </a:rPr>
                <a:t>Scalability</a:t>
              </a:r>
              <a:endParaRPr sz="1200" b="1" i="0" u="none" strike="noStrike" cap="none">
                <a:solidFill>
                  <a:schemeClr val="lt1"/>
                </a:solidFill>
                <a:latin typeface="Calibri"/>
                <a:ea typeface="Calibri"/>
                <a:cs typeface="Calibri"/>
                <a:sym typeface="Calibri"/>
              </a:endParaRPr>
            </a:p>
          </p:txBody>
        </p:sp>
        <p:sp>
          <p:nvSpPr>
            <p:cNvPr id="134" name="Google Shape;134;p9"/>
            <p:cNvSpPr/>
            <p:nvPr/>
          </p:nvSpPr>
          <p:spPr>
            <a:xfrm rot="9000000">
              <a:off x="2727576" y="2560138"/>
              <a:ext cx="260936" cy="418739"/>
            </a:xfrm>
            <a:prstGeom prst="rightArrow">
              <a:avLst>
                <a:gd name="adj1" fmla="val 60000"/>
                <a:gd name="adj2" fmla="val 50000"/>
              </a:avLst>
            </a:prstGeom>
            <a:solidFill>
              <a:srgbClr val="AF93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txBox="1"/>
            <p:nvPr/>
          </p:nvSpPr>
          <p:spPr>
            <a:xfrm rot="-1800000">
              <a:off x="2800613" y="2624316"/>
              <a:ext cx="182655" cy="25124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1" i="0" u="none" strike="noStrike" cap="none">
                <a:solidFill>
                  <a:schemeClr val="lt1"/>
                </a:solidFill>
                <a:latin typeface="Calibri"/>
                <a:ea typeface="Calibri"/>
                <a:cs typeface="Calibri"/>
                <a:sym typeface="Calibri"/>
              </a:endParaRPr>
            </a:p>
          </p:txBody>
        </p:sp>
        <p:sp>
          <p:nvSpPr>
            <p:cNvPr id="136" name="Google Shape;136;p9"/>
            <p:cNvSpPr/>
            <p:nvPr/>
          </p:nvSpPr>
          <p:spPr>
            <a:xfrm>
              <a:off x="1489378" y="2588387"/>
              <a:ext cx="1231585" cy="1231585"/>
            </a:xfrm>
            <a:prstGeom prst="ellipse">
              <a:avLst/>
            </a:prstGeom>
            <a:solidFill>
              <a:srgbClr val="AF9390"/>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txBox="1"/>
            <p:nvPr/>
          </p:nvSpPr>
          <p:spPr>
            <a:xfrm>
              <a:off x="1669739" y="2768748"/>
              <a:ext cx="870863" cy="870863"/>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1" i="0" u="none" strike="noStrike" cap="none">
                  <a:solidFill>
                    <a:schemeClr val="lt1"/>
                  </a:solidFill>
                  <a:latin typeface="Calibri"/>
                  <a:ea typeface="Calibri"/>
                  <a:cs typeface="Calibri"/>
                  <a:sym typeface="Calibri"/>
                </a:rPr>
                <a:t>Measured Service</a:t>
              </a:r>
              <a:endParaRPr sz="1200" b="1" i="0" u="none" strike="noStrike" cap="none">
                <a:solidFill>
                  <a:schemeClr val="lt1"/>
                </a:solidFill>
                <a:latin typeface="Calibri"/>
                <a:ea typeface="Calibri"/>
                <a:cs typeface="Calibri"/>
                <a:sym typeface="Calibri"/>
              </a:endParaRPr>
            </a:p>
          </p:txBody>
        </p:sp>
        <p:sp>
          <p:nvSpPr>
            <p:cNvPr id="138" name="Google Shape;138;p9"/>
            <p:cNvSpPr/>
            <p:nvPr/>
          </p:nvSpPr>
          <p:spPr>
            <a:xfrm rot="-9000000">
              <a:off x="2727576" y="1705564"/>
              <a:ext cx="260936" cy="418739"/>
            </a:xfrm>
            <a:prstGeom prst="rightArrow">
              <a:avLst>
                <a:gd name="adj1" fmla="val 60000"/>
                <a:gd name="adj2" fmla="val 50000"/>
              </a:avLst>
            </a:pr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txBox="1"/>
            <p:nvPr/>
          </p:nvSpPr>
          <p:spPr>
            <a:xfrm rot="1800000">
              <a:off x="2800613" y="1808882"/>
              <a:ext cx="182655" cy="251243"/>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b="1" i="0" u="none" strike="noStrike" cap="none">
                <a:solidFill>
                  <a:schemeClr val="lt1"/>
                </a:solidFill>
                <a:latin typeface="Calibri"/>
                <a:ea typeface="Calibri"/>
                <a:cs typeface="Calibri"/>
                <a:sym typeface="Calibri"/>
              </a:endParaRPr>
            </a:p>
          </p:txBody>
        </p:sp>
        <p:sp>
          <p:nvSpPr>
            <p:cNvPr id="140" name="Google Shape;140;p9"/>
            <p:cNvSpPr/>
            <p:nvPr/>
          </p:nvSpPr>
          <p:spPr>
            <a:xfrm>
              <a:off x="1489378" y="864469"/>
              <a:ext cx="1231585" cy="1231585"/>
            </a:xfrm>
            <a:prstGeom prst="ellipse">
              <a:avLst/>
            </a:prstGeom>
            <a:solidFill>
              <a:srgbClr val="A4A4A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txBox="1"/>
            <p:nvPr/>
          </p:nvSpPr>
          <p:spPr>
            <a:xfrm>
              <a:off x="1669739" y="1044830"/>
              <a:ext cx="870863" cy="870863"/>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b="1" i="0" u="none" strike="noStrike" cap="none">
                  <a:solidFill>
                    <a:schemeClr val="lt1"/>
                  </a:solidFill>
                  <a:latin typeface="Calibri"/>
                  <a:ea typeface="Calibri"/>
                  <a:cs typeface="Calibri"/>
                  <a:sym typeface="Calibri"/>
                </a:rPr>
                <a:t>Availability</a:t>
              </a:r>
              <a:endParaRPr sz="1200" b="1" i="0" u="none" strike="noStrike" cap="none">
                <a:solidFill>
                  <a:schemeClr val="lt1"/>
                </a:solidFill>
                <a:latin typeface="Calibri"/>
                <a:ea typeface="Calibri"/>
                <a:cs typeface="Calibri"/>
                <a:sym typeface="Calibri"/>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p1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Virtualization</a:t>
            </a:r>
            <a:endParaRPr/>
          </a:p>
        </p:txBody>
      </p:sp>
      <p:sp>
        <p:nvSpPr>
          <p:cNvPr id="147" name="Google Shape;147;p10"/>
          <p:cNvSpPr txBox="1"/>
          <p:nvPr/>
        </p:nvSpPr>
        <p:spPr>
          <a:xfrm>
            <a:off x="472736" y="1081826"/>
            <a:ext cx="4601540" cy="513986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Virtualization is the process of creating virtual replicas or virtual machines (VMs) of computing resources, by eliminating the traditional one-to-one relationship between a physical server and a logical server</a:t>
            </a:r>
            <a:endParaRPr/>
          </a:p>
          <a:p>
            <a:pPr marL="285750" marR="0" lvl="0"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It allows multiple Operating Systems (or multiple instances of the same OS) run on one physical machine simultaneously </a:t>
            </a:r>
            <a:endParaRPr/>
          </a:p>
          <a:p>
            <a:pPr marL="285750" marR="0" lvl="0"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Although invented in 1967, virtualization is being popularly used since the last decade</a:t>
            </a:r>
            <a:endParaRPr sz="1600" b="0" i="0" u="none" strike="noStrike" cap="none">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184150" algn="l"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148" name="Google Shape;148;p10"/>
          <p:cNvPicPr preferRelativeResize="0"/>
          <p:nvPr/>
        </p:nvPicPr>
        <p:blipFill rotWithShape="1">
          <a:blip r:embed="rId3">
            <a:alphaModFix/>
          </a:blip>
          <a:srcRect/>
          <a:stretch/>
        </p:blipFill>
        <p:spPr>
          <a:xfrm>
            <a:off x="5401570" y="1931830"/>
            <a:ext cx="4507605" cy="3042634"/>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1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Virtual Machine Manager (VMM)</a:t>
            </a:r>
            <a:endParaRPr/>
          </a:p>
        </p:txBody>
      </p:sp>
      <p:sp>
        <p:nvSpPr>
          <p:cNvPr id="154" name="Google Shape;154;p11"/>
          <p:cNvSpPr txBox="1"/>
          <p:nvPr/>
        </p:nvSpPr>
        <p:spPr>
          <a:xfrm>
            <a:off x="472736" y="1120463"/>
            <a:ext cx="8735658" cy="86177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Widely known as Hypervisor</a:t>
            </a:r>
            <a:endParaRPr sz="16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It is the software that is used to enable Virtualization</a:t>
            </a:r>
            <a:endParaRPr/>
          </a:p>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There are two types of Hypervisors- Type 1 and Type 2</a:t>
            </a:r>
            <a:endParaRPr sz="1600" b="0" i="0" u="none" strike="noStrike" cap="none">
              <a:solidFill>
                <a:schemeClr val="dk1"/>
              </a:solidFill>
              <a:latin typeface="Calibri"/>
              <a:ea typeface="Calibri"/>
              <a:cs typeface="Calibri"/>
              <a:sym typeface="Calibri"/>
            </a:endParaRPr>
          </a:p>
        </p:txBody>
      </p:sp>
      <p:pic>
        <p:nvPicPr>
          <p:cNvPr id="155" name="Google Shape;155;p11"/>
          <p:cNvPicPr preferRelativeResize="0"/>
          <p:nvPr/>
        </p:nvPicPr>
        <p:blipFill rotWithShape="1">
          <a:blip r:embed="rId3">
            <a:alphaModFix/>
          </a:blip>
          <a:srcRect/>
          <a:stretch/>
        </p:blipFill>
        <p:spPr>
          <a:xfrm>
            <a:off x="1417995" y="2502593"/>
            <a:ext cx="6592664" cy="328751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Service Models</a:t>
            </a:r>
            <a:endParaRPr/>
          </a:p>
        </p:txBody>
      </p:sp>
      <p:sp>
        <p:nvSpPr>
          <p:cNvPr id="161" name="Google Shape;161;p12"/>
          <p:cNvSpPr txBox="1"/>
          <p:nvPr/>
        </p:nvSpPr>
        <p:spPr>
          <a:xfrm>
            <a:off x="472736" y="1043189"/>
            <a:ext cx="8735658" cy="1354217"/>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Infrastructure as a service – used for highest-level storage and systems</a:t>
            </a:r>
            <a:endParaRPr/>
          </a:p>
          <a:p>
            <a:pPr marL="285750" marR="0" lvl="0" indent="-184150" algn="l"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Platform as a Service – used for managing hardware platforms</a:t>
            </a:r>
            <a:endParaRPr/>
          </a:p>
          <a:p>
            <a:pPr marL="285750" marR="0" lvl="0" indent="-184150" algn="l" rtl="0">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Software as a service – used when more applications are involved </a:t>
            </a:r>
            <a:endParaRPr sz="1600" b="0" i="0" u="none" strike="noStrike" cap="none">
              <a:solidFill>
                <a:schemeClr val="dk1"/>
              </a:solidFill>
              <a:latin typeface="Calibri"/>
              <a:ea typeface="Calibri"/>
              <a:cs typeface="Calibri"/>
              <a:sym typeface="Calibri"/>
            </a:endParaRPr>
          </a:p>
        </p:txBody>
      </p:sp>
      <p:pic>
        <p:nvPicPr>
          <p:cNvPr id="162" name="Google Shape;162;p12"/>
          <p:cNvPicPr preferRelativeResize="0"/>
          <p:nvPr/>
        </p:nvPicPr>
        <p:blipFill rotWithShape="1">
          <a:blip r:embed="rId3">
            <a:alphaModFix/>
          </a:blip>
          <a:srcRect/>
          <a:stretch/>
        </p:blipFill>
        <p:spPr>
          <a:xfrm>
            <a:off x="1287740" y="2559154"/>
            <a:ext cx="7105650" cy="3581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31792" y="1297743"/>
            <a:ext cx="4349039" cy="4262058"/>
          </a:xfrm>
          <a:prstGeom prst="rect">
            <a:avLst/>
          </a:prstGeom>
        </p:spPr>
      </p:pic>
      <p:sp>
        <p:nvSpPr>
          <p:cNvPr id="2" name="Text Placeholder 1">
            <a:extLst>
              <a:ext uri="{FF2B5EF4-FFF2-40B4-BE49-F238E27FC236}">
                <a16:creationId xmlns:a16="http://schemas.microsoft.com/office/drawing/2014/main" id="{3FA39884-2755-40C0-B17A-B661F4150ECA}"/>
              </a:ext>
            </a:extLst>
          </p:cNvPr>
          <p:cNvSpPr>
            <a:spLocks noGrp="1"/>
          </p:cNvSpPr>
          <p:nvPr>
            <p:ph type="body" sz="quarter" idx="10"/>
          </p:nvPr>
        </p:nvSpPr>
        <p:spPr/>
        <p:txBody>
          <a:bodyPr/>
          <a:lstStyle/>
          <a:p>
            <a:endParaRPr lang="en-PH"/>
          </a:p>
        </p:txBody>
      </p:sp>
      <p:pic>
        <p:nvPicPr>
          <p:cNvPr id="8196" name="Picture 4" descr="DIKW pyramid - Wikipedia"/>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7062788" y="1347788"/>
            <a:ext cx="2846387" cy="22209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407038" y="4520096"/>
            <a:ext cx="2846810" cy="778844"/>
          </a:xfrm>
          <a:prstGeom prst="rect">
            <a:avLst/>
          </a:prstGeom>
        </p:spPr>
      </p:pic>
    </p:spTree>
    <p:extLst>
      <p:ext uri="{BB962C8B-B14F-4D97-AF65-F5344CB8AC3E}">
        <p14:creationId xmlns:p14="http://schemas.microsoft.com/office/powerpoint/2010/main" val="7279218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1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Service Models (Cont’d)</a:t>
            </a:r>
            <a:endParaRPr/>
          </a:p>
        </p:txBody>
      </p:sp>
      <p:sp>
        <p:nvSpPr>
          <p:cNvPr id="169" name="Google Shape;169;p13"/>
          <p:cNvSpPr txBox="1"/>
          <p:nvPr/>
        </p:nvSpPr>
        <p:spPr>
          <a:xfrm>
            <a:off x="472736" y="991673"/>
            <a:ext cx="8735658" cy="338554"/>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Here is a glance on how all the 3 service models collaborate: </a:t>
            </a:r>
            <a:endParaRPr sz="1600" b="0" i="0" u="none" strike="noStrike" cap="none">
              <a:solidFill>
                <a:schemeClr val="dk1"/>
              </a:solidFill>
              <a:latin typeface="Calibri"/>
              <a:ea typeface="Calibri"/>
              <a:cs typeface="Calibri"/>
              <a:sym typeface="Calibri"/>
            </a:endParaRPr>
          </a:p>
        </p:txBody>
      </p:sp>
      <p:pic>
        <p:nvPicPr>
          <p:cNvPr id="170" name="Google Shape;170;p13"/>
          <p:cNvPicPr preferRelativeResize="0"/>
          <p:nvPr/>
        </p:nvPicPr>
        <p:blipFill rotWithShape="1">
          <a:blip r:embed="rId3">
            <a:alphaModFix/>
          </a:blip>
          <a:srcRect/>
          <a:stretch/>
        </p:blipFill>
        <p:spPr>
          <a:xfrm>
            <a:off x="1340127" y="1461282"/>
            <a:ext cx="7000875" cy="4733925"/>
          </a:xfrm>
          <a:prstGeom prst="rect">
            <a:avLst/>
          </a:prstGeom>
          <a:noFill/>
          <a:ln>
            <a:noFill/>
          </a:ln>
        </p:spPr>
      </p:pic>
      <p:sp>
        <p:nvSpPr>
          <p:cNvPr id="171" name="Google Shape;171;p13"/>
          <p:cNvSpPr/>
          <p:nvPr/>
        </p:nvSpPr>
        <p:spPr>
          <a:xfrm>
            <a:off x="317500" y="6199669"/>
            <a:ext cx="5676900"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b="0" i="1" u="none" strike="noStrike" cap="none">
                <a:solidFill>
                  <a:schemeClr val="dk1"/>
                </a:solidFill>
                <a:latin typeface="Calibri"/>
                <a:ea typeface="Calibri"/>
                <a:cs typeface="Calibri"/>
                <a:sym typeface="Calibri"/>
              </a:rPr>
              <a:t>Source: “Cloud computing” by Sam Johnston. Licensed under CC BY-SA 3.0 via Wikimedia Commons.</a:t>
            </a:r>
            <a:endParaRPr sz="1000" i="1">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List of other Service Models</a:t>
            </a:r>
            <a:endParaRPr/>
          </a:p>
        </p:txBody>
      </p:sp>
      <p:sp>
        <p:nvSpPr>
          <p:cNvPr id="177" name="Google Shape;177;p14"/>
          <p:cNvSpPr txBox="1"/>
          <p:nvPr/>
        </p:nvSpPr>
        <p:spPr>
          <a:xfrm>
            <a:off x="472736" y="991673"/>
            <a:ext cx="8735658" cy="448610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Business processes as a service (BPaaS)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Communications as a service (CaaS)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Desktop as a service (DaaS)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Data as a service (also DaaS)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Database as a service (DBaaS)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Disaster recovery as a service (DRaaS)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Functions as a service (FaaS)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Hardware as a service (HaaS)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Information technology as a service (ITaaS)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Monitoring as a service (MaaS)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Network as a service (NaaS)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Anything/everything as a service (XaaS)</a:t>
            </a:r>
            <a:endParaRPr/>
          </a:p>
        </p:txBody>
      </p:sp>
      <p:pic>
        <p:nvPicPr>
          <p:cNvPr id="178" name="Google Shape;178;p14"/>
          <p:cNvPicPr preferRelativeResize="0"/>
          <p:nvPr/>
        </p:nvPicPr>
        <p:blipFill rotWithShape="1">
          <a:blip r:embed="rId3">
            <a:alphaModFix/>
          </a:blip>
          <a:srcRect/>
          <a:stretch/>
        </p:blipFill>
        <p:spPr>
          <a:xfrm>
            <a:off x="4675031" y="1666741"/>
            <a:ext cx="5234144" cy="31077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Deployment Models</a:t>
            </a:r>
            <a:endParaRPr/>
          </a:p>
        </p:txBody>
      </p:sp>
      <p:sp>
        <p:nvSpPr>
          <p:cNvPr id="184" name="Google Shape;184;p15"/>
          <p:cNvSpPr txBox="1"/>
          <p:nvPr/>
        </p:nvSpPr>
        <p:spPr>
          <a:xfrm>
            <a:off x="472736" y="991673"/>
            <a:ext cx="8735658" cy="329320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Public Cloud – </a:t>
            </a:r>
            <a:r>
              <a:rPr lang="en-US" sz="1600">
                <a:solidFill>
                  <a:schemeClr val="dk1"/>
                </a:solidFill>
                <a:latin typeface="Calibri"/>
                <a:ea typeface="Calibri"/>
                <a:cs typeface="Calibri"/>
                <a:sym typeface="Calibri"/>
              </a:rPr>
              <a:t>It is a cloud solution that provides dynamically provisioned resources on a self service basis to customers via the Internet</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Private cloud – </a:t>
            </a:r>
            <a:r>
              <a:rPr lang="en-US" sz="1600">
                <a:solidFill>
                  <a:schemeClr val="dk1"/>
                </a:solidFill>
                <a:latin typeface="Calibri"/>
                <a:ea typeface="Calibri"/>
                <a:cs typeface="Calibri"/>
                <a:sym typeface="Calibri"/>
              </a:rPr>
              <a:t>It is a dedicated computing infrastructure owned and shared among users within the organization</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Hybrid Cloud – </a:t>
            </a:r>
            <a:r>
              <a:rPr lang="en-US" sz="1600">
                <a:solidFill>
                  <a:schemeClr val="dk1"/>
                </a:solidFill>
                <a:latin typeface="Calibri"/>
                <a:ea typeface="Calibri"/>
                <a:cs typeface="Calibri"/>
                <a:sym typeface="Calibri"/>
              </a:rPr>
              <a:t>It is a combined application of both public and private cloud services where, the organization stores their critical data in-house and moves the rest of the data to the cloud</a:t>
            </a:r>
            <a:endParaRPr sz="1600">
              <a:solidFill>
                <a:schemeClr val="dk1"/>
              </a:solidFill>
              <a:latin typeface="Calibri"/>
              <a:ea typeface="Calibri"/>
              <a:cs typeface="Calibri"/>
              <a:sym typeface="Calibri"/>
            </a:endParaRPr>
          </a:p>
          <a:p>
            <a:pPr marL="285750" marR="0" lvl="0" indent="-184150" algn="l" rtl="0">
              <a:spcBef>
                <a:spcPts val="0"/>
              </a:spcBef>
              <a:spcAft>
                <a:spcPts val="0"/>
              </a:spcAft>
              <a:buClr>
                <a:schemeClr val="dk1"/>
              </a:buClr>
              <a:buSzPts val="1600"/>
              <a:buFont typeface="Arial"/>
              <a:buNone/>
            </a:pPr>
            <a:endParaRPr sz="1600" b="1">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600"/>
              <a:buFont typeface="Arial"/>
              <a:buChar char="•"/>
            </a:pPr>
            <a:r>
              <a:rPr lang="en-US" sz="1600" b="1">
                <a:solidFill>
                  <a:schemeClr val="dk1"/>
                </a:solidFill>
                <a:latin typeface="Calibri"/>
                <a:ea typeface="Calibri"/>
                <a:cs typeface="Calibri"/>
                <a:sym typeface="Calibri"/>
              </a:rPr>
              <a:t>Community Cloud – </a:t>
            </a:r>
            <a:r>
              <a:rPr lang="en-US" sz="1600">
                <a:solidFill>
                  <a:schemeClr val="dk1"/>
                </a:solidFill>
                <a:latin typeface="Calibri"/>
                <a:ea typeface="Calibri"/>
                <a:cs typeface="Calibri"/>
                <a:sym typeface="Calibri"/>
              </a:rPr>
              <a:t>It</a:t>
            </a:r>
            <a:r>
              <a:rPr lang="en-US" sz="1600" b="1">
                <a:solidFill>
                  <a:schemeClr val="dk1"/>
                </a:solidFill>
                <a:latin typeface="Calibri"/>
                <a:ea typeface="Calibri"/>
                <a:cs typeface="Calibri"/>
                <a:sym typeface="Calibri"/>
              </a:rPr>
              <a:t> </a:t>
            </a:r>
            <a:r>
              <a:rPr lang="en-US" sz="1600">
                <a:solidFill>
                  <a:schemeClr val="dk1"/>
                </a:solidFill>
                <a:latin typeface="Calibri"/>
                <a:ea typeface="Calibri"/>
                <a:cs typeface="Calibri"/>
                <a:sym typeface="Calibri"/>
              </a:rPr>
              <a:t>is a cloud solution in which organizations having common security practices and mission share hosted computing services.</a:t>
            </a:r>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pic>
        <p:nvPicPr>
          <p:cNvPr id="185" name="Google Shape;185;p15"/>
          <p:cNvPicPr preferRelativeResize="0"/>
          <p:nvPr/>
        </p:nvPicPr>
        <p:blipFill rotWithShape="1">
          <a:blip r:embed="rId3">
            <a:alphaModFix/>
          </a:blip>
          <a:srcRect/>
          <a:stretch/>
        </p:blipFill>
        <p:spPr>
          <a:xfrm>
            <a:off x="3065799" y="3960078"/>
            <a:ext cx="3502427" cy="233495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Security Matters!</a:t>
            </a:r>
            <a:endParaRPr/>
          </a:p>
        </p:txBody>
      </p:sp>
      <p:sp>
        <p:nvSpPr>
          <p:cNvPr id="191" name="Google Shape;191;p16"/>
          <p:cNvSpPr txBox="1"/>
          <p:nvPr/>
        </p:nvSpPr>
        <p:spPr>
          <a:xfrm>
            <a:off x="472736" y="991673"/>
            <a:ext cx="8735658" cy="526297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Hardware step-up – Done! Virtualization – Done! Shared Service providing – Done! But, what about the security of client’s data ?</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Securing the client’s data from viruses and theft is a major challenge of cloud system</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Unfortunately, there many hackers out there waiting for that one security hole to breach the precious data</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Cloud offers a Shared Responsibility Model, that enables both the client and client service provider to share security duties to improve overall security of the system</a:t>
            </a: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In the Shared Responsibility Model: </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Cloud Service Provider is responsible for security “of” the cloud</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Client is responsible for security “in” the cloud</a:t>
            </a:r>
            <a:endParaRPr/>
          </a:p>
          <a:p>
            <a:pPr marL="0" marR="0" lvl="0" indent="0" algn="l" rtl="0">
              <a:lnSpc>
                <a:spcPct val="150000"/>
              </a:lnSpc>
              <a:spcBef>
                <a:spcPts val="0"/>
              </a:spcBef>
              <a:spcAft>
                <a:spcPts val="0"/>
              </a:spcAft>
              <a:buNone/>
            </a:pP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Security Matters!</a:t>
            </a:r>
            <a:endParaRPr/>
          </a:p>
          <a:p>
            <a:pPr marL="0" lvl="0" indent="0" algn="l" rtl="0">
              <a:lnSpc>
                <a:spcPct val="90000"/>
              </a:lnSpc>
              <a:spcBef>
                <a:spcPts val="813"/>
              </a:spcBef>
              <a:spcAft>
                <a:spcPts val="0"/>
              </a:spcAft>
              <a:buClr>
                <a:srgbClr val="1E4E79"/>
              </a:buClr>
              <a:buSzPts val="2800"/>
              <a:buNone/>
            </a:pPr>
            <a:endParaRPr/>
          </a:p>
        </p:txBody>
      </p:sp>
      <p:sp>
        <p:nvSpPr>
          <p:cNvPr id="197" name="Google Shape;197;p17"/>
          <p:cNvSpPr txBox="1"/>
          <p:nvPr/>
        </p:nvSpPr>
        <p:spPr>
          <a:xfrm>
            <a:off x="472736" y="991673"/>
            <a:ext cx="8735658" cy="369332"/>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a:solidFill>
                  <a:schemeClr val="dk1"/>
                </a:solidFill>
                <a:latin typeface="Calibri"/>
                <a:ea typeface="Calibri"/>
                <a:cs typeface="Calibri"/>
                <a:sym typeface="Calibri"/>
              </a:rPr>
              <a:t>The Shared Responsibility Model</a:t>
            </a:r>
            <a:endParaRPr sz="1800">
              <a:solidFill>
                <a:schemeClr val="dk1"/>
              </a:solidFill>
              <a:latin typeface="Calibri"/>
              <a:ea typeface="Calibri"/>
              <a:cs typeface="Calibri"/>
              <a:sym typeface="Calibri"/>
            </a:endParaRPr>
          </a:p>
        </p:txBody>
      </p:sp>
      <p:pic>
        <p:nvPicPr>
          <p:cNvPr id="198" name="Google Shape;198;p17"/>
          <p:cNvPicPr preferRelativeResize="0"/>
          <p:nvPr/>
        </p:nvPicPr>
        <p:blipFill rotWithShape="1">
          <a:blip r:embed="rId3">
            <a:alphaModFix/>
          </a:blip>
          <a:srcRect/>
          <a:stretch/>
        </p:blipFill>
        <p:spPr>
          <a:xfrm>
            <a:off x="696912" y="1595445"/>
            <a:ext cx="8515350" cy="41529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1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Design Aspects: Redundancy</a:t>
            </a:r>
            <a:endParaRPr/>
          </a:p>
        </p:txBody>
      </p:sp>
      <p:sp>
        <p:nvSpPr>
          <p:cNvPr id="204" name="Google Shape;204;p18"/>
          <p:cNvSpPr txBox="1"/>
          <p:nvPr/>
        </p:nvSpPr>
        <p:spPr>
          <a:xfrm>
            <a:off x="472736" y="991673"/>
            <a:ext cx="8735658" cy="485543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Cloud is designed in such a way that it always maintains high availability and provides continues access to its resources</a:t>
            </a: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Even if there is an unexpected failure in some sort of device, system, or process, then immediately other components of the cloud can take over and provide uninterrupted services to the users</a:t>
            </a: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It is important to build a Redundancy Plan with your cloud service provider to eliminate issues caused by a single point of failure</a:t>
            </a: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Focus areas to establish a Redundancy Plan are:</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Hardware</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Network</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Geographic locations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Process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Software</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Data</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Design Aspects: High Availability </a:t>
            </a:r>
            <a:endParaRPr/>
          </a:p>
          <a:p>
            <a:pPr marL="0" lvl="0" indent="0" algn="l" rtl="0">
              <a:lnSpc>
                <a:spcPct val="90000"/>
              </a:lnSpc>
              <a:spcBef>
                <a:spcPts val="813"/>
              </a:spcBef>
              <a:spcAft>
                <a:spcPts val="0"/>
              </a:spcAft>
              <a:buClr>
                <a:srgbClr val="1E4E79"/>
              </a:buClr>
              <a:buSzPts val="2800"/>
              <a:buNone/>
            </a:pPr>
            <a:endParaRPr/>
          </a:p>
        </p:txBody>
      </p:sp>
      <p:sp>
        <p:nvSpPr>
          <p:cNvPr id="210" name="Google Shape;210;p19"/>
          <p:cNvSpPr txBox="1"/>
          <p:nvPr/>
        </p:nvSpPr>
        <p:spPr>
          <a:xfrm>
            <a:off x="472736" y="991673"/>
            <a:ext cx="8735658" cy="23083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Cloud ensures high availability of services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Availability of cloud services is measured in 9’s (Ex: When some one says “Availability of our cloud is four 9’s “, it means their cloud will be up for 99.99 % of the time)</a:t>
            </a: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It is important to discuss about the availability measure with your Cloud Service Provider (CSP), while signing the Service Level Agreement (SLA) </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Following shows acceptable down time based on the based on the availability measure</a:t>
            </a:r>
            <a:endParaRPr sz="1600">
              <a:solidFill>
                <a:schemeClr val="dk1"/>
              </a:solidFill>
              <a:latin typeface="Calibri"/>
              <a:ea typeface="Calibri"/>
              <a:cs typeface="Calibri"/>
              <a:sym typeface="Calibri"/>
            </a:endParaRPr>
          </a:p>
        </p:txBody>
      </p:sp>
      <p:graphicFrame>
        <p:nvGraphicFramePr>
          <p:cNvPr id="211" name="Google Shape;211;p19"/>
          <p:cNvGraphicFramePr/>
          <p:nvPr/>
        </p:nvGraphicFramePr>
        <p:xfrm>
          <a:off x="1565804" y="3488004"/>
          <a:ext cx="6606150" cy="1854250"/>
        </p:xfrm>
        <a:graphic>
          <a:graphicData uri="http://schemas.openxmlformats.org/drawingml/2006/table">
            <a:tbl>
              <a:tblPr firstRow="1" bandRow="1">
                <a:noFill/>
                <a:tableStyleId>{B220232D-FB10-4D90-8E4A-8DBC70886FB4}</a:tableStyleId>
              </a:tblPr>
              <a:tblGrid>
                <a:gridCol w="2202050">
                  <a:extLst>
                    <a:ext uri="{9D8B030D-6E8A-4147-A177-3AD203B41FA5}">
                      <a16:colId xmlns:a16="http://schemas.microsoft.com/office/drawing/2014/main" val="20000"/>
                    </a:ext>
                  </a:extLst>
                </a:gridCol>
                <a:gridCol w="2202050">
                  <a:extLst>
                    <a:ext uri="{9D8B030D-6E8A-4147-A177-3AD203B41FA5}">
                      <a16:colId xmlns:a16="http://schemas.microsoft.com/office/drawing/2014/main" val="20001"/>
                    </a:ext>
                  </a:extLst>
                </a:gridCol>
                <a:gridCol w="2202050">
                  <a:extLst>
                    <a:ext uri="{9D8B030D-6E8A-4147-A177-3AD203B41FA5}">
                      <a16:colId xmlns:a16="http://schemas.microsoft.com/office/drawing/2014/main" val="20002"/>
                    </a:ext>
                  </a:extLst>
                </a:gridCol>
              </a:tblGrid>
              <a:tr h="370850">
                <a:tc>
                  <a:txBody>
                    <a:bodyPr/>
                    <a:lstStyle/>
                    <a:p>
                      <a:pPr marL="0" marR="0" lvl="0" indent="0" algn="l" rtl="0">
                        <a:spcBef>
                          <a:spcPts val="0"/>
                        </a:spcBef>
                        <a:spcAft>
                          <a:spcPts val="0"/>
                        </a:spcAft>
                        <a:buNone/>
                      </a:pPr>
                      <a:r>
                        <a:rPr lang="en-US" sz="1463" b="1" i="0" u="none" strike="noStrike" cap="none">
                          <a:solidFill>
                            <a:schemeClr val="lt1"/>
                          </a:solidFill>
                          <a:latin typeface="Calibri"/>
                          <a:ea typeface="Calibri"/>
                          <a:cs typeface="Calibri"/>
                          <a:sym typeface="Calibri"/>
                        </a:rPr>
                        <a:t>Availability</a:t>
                      </a:r>
                      <a:endParaRPr sz="1463"/>
                    </a:p>
                  </a:txBody>
                  <a:tcPr marL="91450" marR="91450" marT="45725" marB="45725"/>
                </a:tc>
                <a:tc>
                  <a:txBody>
                    <a:bodyPr/>
                    <a:lstStyle/>
                    <a:p>
                      <a:pPr marL="0" marR="0" lvl="0" indent="0" algn="l" rtl="0">
                        <a:spcBef>
                          <a:spcPts val="0"/>
                        </a:spcBef>
                        <a:spcAft>
                          <a:spcPts val="0"/>
                        </a:spcAft>
                        <a:buNone/>
                      </a:pPr>
                      <a:r>
                        <a:rPr lang="en-US" sz="1463" b="1" i="0" u="none" strike="noStrike">
                          <a:solidFill>
                            <a:schemeClr val="lt1"/>
                          </a:solidFill>
                          <a:latin typeface="Calibri"/>
                          <a:ea typeface="Calibri"/>
                          <a:cs typeface="Calibri"/>
                          <a:sym typeface="Calibri"/>
                        </a:rPr>
                        <a:t>Downtime per year</a:t>
                      </a:r>
                      <a:endParaRPr sz="1463"/>
                    </a:p>
                  </a:txBody>
                  <a:tcPr marL="91450" marR="91450" marT="45725" marB="45725"/>
                </a:tc>
                <a:tc>
                  <a:txBody>
                    <a:bodyPr/>
                    <a:lstStyle/>
                    <a:p>
                      <a:pPr marL="0" marR="0" lvl="0" indent="0" algn="l" rtl="0">
                        <a:spcBef>
                          <a:spcPts val="0"/>
                        </a:spcBef>
                        <a:spcAft>
                          <a:spcPts val="0"/>
                        </a:spcAft>
                        <a:buNone/>
                      </a:pPr>
                      <a:r>
                        <a:rPr lang="en-US" sz="1463" b="1" i="0" u="none" strike="noStrike">
                          <a:solidFill>
                            <a:schemeClr val="lt1"/>
                          </a:solidFill>
                          <a:latin typeface="Calibri"/>
                          <a:ea typeface="Calibri"/>
                          <a:cs typeface="Calibri"/>
                          <a:sym typeface="Calibri"/>
                        </a:rPr>
                        <a:t>Downtime per day</a:t>
                      </a:r>
                      <a:endParaRPr sz="1463"/>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Three nines (99.9%)</a:t>
                      </a:r>
                      <a:endParaRPr sz="1463"/>
                    </a:p>
                  </a:txBody>
                  <a:tcPr marL="91450" marR="91450" marT="45725" marB="45725"/>
                </a:tc>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8.77 hours</a:t>
                      </a:r>
                      <a:endParaRPr sz="1463"/>
                    </a:p>
                  </a:txBody>
                  <a:tcPr marL="91450" marR="91450" marT="45725" marB="45725"/>
                </a:tc>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1.44 minutes</a:t>
                      </a:r>
                      <a:endParaRPr sz="1463"/>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Four nines (99.99%)</a:t>
                      </a:r>
                      <a:endParaRPr sz="1463"/>
                    </a:p>
                  </a:txBody>
                  <a:tcPr marL="91450" marR="91450" marT="45725" marB="45725"/>
                </a:tc>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52.6 minutes</a:t>
                      </a:r>
                      <a:endParaRPr sz="1463"/>
                    </a:p>
                  </a:txBody>
                  <a:tcPr marL="91450" marR="91450" marT="45725" marB="45725"/>
                </a:tc>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8.64 seconds</a:t>
                      </a:r>
                      <a:endParaRPr sz="1463"/>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Five nines (99.999%)</a:t>
                      </a:r>
                      <a:endParaRPr/>
                    </a:p>
                  </a:txBody>
                  <a:tcPr marL="91450" marR="91450" marT="45725" marB="45725"/>
                </a:tc>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5.26 minutes</a:t>
                      </a:r>
                      <a:endParaRPr sz="1463"/>
                    </a:p>
                  </a:txBody>
                  <a:tcPr marL="91450" marR="91450" marT="45725" marB="45725"/>
                </a:tc>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864 milliseconds</a:t>
                      </a:r>
                      <a:endParaRPr sz="1463"/>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Six nines (99.9999%)</a:t>
                      </a:r>
                      <a:endParaRPr/>
                    </a:p>
                  </a:txBody>
                  <a:tcPr marL="91450" marR="91450" marT="45725" marB="45725"/>
                </a:tc>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31.56 seconds</a:t>
                      </a:r>
                      <a:endParaRPr sz="1463"/>
                    </a:p>
                  </a:txBody>
                  <a:tcPr marL="91450" marR="91450" marT="45725" marB="45725"/>
                </a:tc>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86.4 milliseconds</a:t>
                      </a:r>
                      <a:endParaRPr sz="1463"/>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Cloud Design Aspects: Disaster Recovery</a:t>
            </a:r>
            <a:endParaRPr/>
          </a:p>
        </p:txBody>
      </p:sp>
      <p:sp>
        <p:nvSpPr>
          <p:cNvPr id="217" name="Google Shape;217;p20"/>
          <p:cNvSpPr txBox="1"/>
          <p:nvPr/>
        </p:nvSpPr>
        <p:spPr>
          <a:xfrm>
            <a:off x="472736" y="991673"/>
            <a:ext cx="8735658" cy="156966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Disaster recovery plan is mandatory in any business as it outlines tells how to regain operational status in the event of a disaster</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Cloud infrastructure has the ability to become operational after a disaster. </a:t>
            </a:r>
            <a:endParaRPr/>
          </a:p>
          <a:p>
            <a:pPr marL="0" marR="0" lvl="0" indent="0" algn="l" rtl="0">
              <a:lnSpc>
                <a:spcPct val="150000"/>
              </a:lnSpc>
              <a:spcBef>
                <a:spcPts val="0"/>
              </a:spcBef>
              <a:spcAft>
                <a:spcPts val="0"/>
              </a:spcAft>
              <a:buNone/>
            </a:pPr>
            <a:endParaRPr sz="1600">
              <a:solidFill>
                <a:schemeClr val="dk1"/>
              </a:solidFill>
              <a:latin typeface="Calibri"/>
              <a:ea typeface="Calibri"/>
              <a:cs typeface="Calibri"/>
              <a:sym typeface="Calibri"/>
            </a:endParaRPr>
          </a:p>
        </p:txBody>
      </p:sp>
      <p:pic>
        <p:nvPicPr>
          <p:cNvPr id="218" name="Google Shape;218;p20"/>
          <p:cNvPicPr preferRelativeResize="0"/>
          <p:nvPr/>
        </p:nvPicPr>
        <p:blipFill rotWithShape="1">
          <a:blip r:embed="rId3">
            <a:alphaModFix/>
          </a:blip>
          <a:srcRect/>
          <a:stretch/>
        </p:blipFill>
        <p:spPr>
          <a:xfrm>
            <a:off x="4460617" y="2561333"/>
            <a:ext cx="5448558" cy="3245201"/>
          </a:xfrm>
          <a:prstGeom prst="rect">
            <a:avLst/>
          </a:prstGeom>
          <a:noFill/>
          <a:ln>
            <a:noFill/>
          </a:ln>
        </p:spPr>
      </p:pic>
      <p:sp>
        <p:nvSpPr>
          <p:cNvPr id="219" name="Google Shape;219;p20"/>
          <p:cNvSpPr/>
          <p:nvPr/>
        </p:nvSpPr>
        <p:spPr>
          <a:xfrm>
            <a:off x="472736" y="2443098"/>
            <a:ext cx="3987881" cy="26776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Things needs to be ensured:</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All the recovery policies and procedures are clearly mentioned in the SLA</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Recovery objectives are defined in a disaster recovery plan</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Regular Backups are performed</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2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Design Aspects: Recovery Objectives</a:t>
            </a:r>
            <a:endParaRPr/>
          </a:p>
          <a:p>
            <a:pPr marL="0" lvl="0" indent="0" algn="l" rtl="0">
              <a:lnSpc>
                <a:spcPct val="90000"/>
              </a:lnSpc>
              <a:spcBef>
                <a:spcPts val="813"/>
              </a:spcBef>
              <a:spcAft>
                <a:spcPts val="0"/>
              </a:spcAft>
              <a:buClr>
                <a:srgbClr val="1E4E79"/>
              </a:buClr>
              <a:buSzPts val="2800"/>
              <a:buNone/>
            </a:pPr>
            <a:endParaRPr/>
          </a:p>
        </p:txBody>
      </p:sp>
      <p:grpSp>
        <p:nvGrpSpPr>
          <p:cNvPr id="225" name="Google Shape;225;p21"/>
          <p:cNvGrpSpPr/>
          <p:nvPr/>
        </p:nvGrpSpPr>
        <p:grpSpPr>
          <a:xfrm>
            <a:off x="1651529" y="1226961"/>
            <a:ext cx="6135159" cy="4030839"/>
            <a:chOff x="0" y="0"/>
            <a:chExt cx="6135159" cy="4030839"/>
          </a:xfrm>
        </p:grpSpPr>
        <p:cxnSp>
          <p:nvCxnSpPr>
            <p:cNvPr id="226" name="Google Shape;226;p21"/>
            <p:cNvCxnSpPr/>
            <p:nvPr/>
          </p:nvCxnSpPr>
          <p:spPr>
            <a:xfrm>
              <a:off x="0" y="0"/>
              <a:ext cx="6135159" cy="0"/>
            </a:xfrm>
            <a:prstGeom prst="straightConnector1">
              <a:avLst/>
            </a:prstGeom>
            <a:gradFill>
              <a:gsLst>
                <a:gs pos="0">
                  <a:srgbClr val="F08B54"/>
                </a:gs>
                <a:gs pos="50000">
                  <a:srgbClr val="F67A26"/>
                </a:gs>
                <a:gs pos="100000">
                  <a:srgbClr val="E36A18"/>
                </a:gs>
              </a:gsLst>
              <a:lin ang="5400000" scaled="0"/>
            </a:gradFill>
            <a:ln w="9525" cap="flat" cmpd="sng">
              <a:solidFill>
                <a:schemeClr val="accent2"/>
              </a:solidFill>
              <a:prstDash val="solid"/>
              <a:miter lim="800000"/>
              <a:headEnd type="none" w="sm" len="sm"/>
              <a:tailEnd type="none" w="sm" len="sm"/>
            </a:ln>
            <a:effectLst>
              <a:outerShdw blurRad="57150" dist="19050" dir="5400000" algn="ctr" rotWithShape="0">
                <a:srgbClr val="000000">
                  <a:alpha val="62745"/>
                </a:srgbClr>
              </a:outerShdw>
            </a:effectLst>
          </p:spPr>
        </p:cxnSp>
        <p:sp>
          <p:nvSpPr>
            <p:cNvPr id="227" name="Google Shape;227;p21"/>
            <p:cNvSpPr/>
            <p:nvPr/>
          </p:nvSpPr>
          <p:spPr>
            <a:xfrm>
              <a:off x="0" y="0"/>
              <a:ext cx="1227031" cy="403083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1"/>
            <p:cNvSpPr txBox="1"/>
            <p:nvPr/>
          </p:nvSpPr>
          <p:spPr>
            <a:xfrm>
              <a:off x="0" y="0"/>
              <a:ext cx="1227031" cy="4030839"/>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None/>
              </a:pPr>
              <a:r>
                <a:rPr lang="en-US" sz="1600">
                  <a:solidFill>
                    <a:schemeClr val="dk1"/>
                  </a:solidFill>
                  <a:latin typeface="Calibri"/>
                  <a:ea typeface="Calibri"/>
                  <a:cs typeface="Calibri"/>
                  <a:sym typeface="Calibri"/>
                </a:rPr>
                <a:t>Recovery Objectives</a:t>
              </a:r>
              <a:endParaRPr sz="1600">
                <a:solidFill>
                  <a:schemeClr val="dk1"/>
                </a:solidFill>
                <a:latin typeface="Calibri"/>
                <a:ea typeface="Calibri"/>
                <a:cs typeface="Calibri"/>
                <a:sym typeface="Calibri"/>
              </a:endParaRPr>
            </a:p>
          </p:txBody>
        </p:sp>
        <p:sp>
          <p:nvSpPr>
            <p:cNvPr id="229" name="Google Shape;229;p21"/>
            <p:cNvSpPr/>
            <p:nvPr/>
          </p:nvSpPr>
          <p:spPr>
            <a:xfrm>
              <a:off x="1319059" y="93685"/>
              <a:ext cx="2362036" cy="1873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1"/>
            <p:cNvSpPr txBox="1"/>
            <p:nvPr/>
          </p:nvSpPr>
          <p:spPr>
            <a:xfrm>
              <a:off x="1319059" y="93685"/>
              <a:ext cx="2362036" cy="1873710"/>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None/>
              </a:pPr>
              <a:r>
                <a:rPr lang="en-US" sz="1800">
                  <a:solidFill>
                    <a:schemeClr val="dk1"/>
                  </a:solidFill>
                  <a:latin typeface="Calibri"/>
                  <a:ea typeface="Calibri"/>
                  <a:cs typeface="Calibri"/>
                  <a:sym typeface="Calibri"/>
                </a:rPr>
                <a:t>Recovery Point Objective (RPO)</a:t>
              </a:r>
              <a:endParaRPr sz="1800">
                <a:solidFill>
                  <a:schemeClr val="dk1"/>
                </a:solidFill>
                <a:latin typeface="Calibri"/>
                <a:ea typeface="Calibri"/>
                <a:cs typeface="Calibri"/>
                <a:sym typeface="Calibri"/>
              </a:endParaRPr>
            </a:p>
          </p:txBody>
        </p:sp>
        <p:sp>
          <p:nvSpPr>
            <p:cNvPr id="231" name="Google Shape;231;p21"/>
            <p:cNvSpPr/>
            <p:nvPr/>
          </p:nvSpPr>
          <p:spPr>
            <a:xfrm>
              <a:off x="3773122" y="93685"/>
              <a:ext cx="2362036" cy="1873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1"/>
            <p:cNvSpPr txBox="1"/>
            <p:nvPr/>
          </p:nvSpPr>
          <p:spPr>
            <a:xfrm>
              <a:off x="3773122" y="93685"/>
              <a:ext cx="2362036" cy="1873710"/>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None/>
              </a:pPr>
              <a:r>
                <a:rPr lang="en-US" sz="1600">
                  <a:solidFill>
                    <a:schemeClr val="dk1"/>
                  </a:solidFill>
                  <a:latin typeface="Calibri"/>
                  <a:ea typeface="Calibri"/>
                  <a:cs typeface="Calibri"/>
                  <a:sym typeface="Calibri"/>
                </a:rPr>
                <a:t>Defines the maximum age of the files that should be recovered</a:t>
              </a:r>
              <a:endParaRPr sz="1600">
                <a:solidFill>
                  <a:schemeClr val="dk1"/>
                </a:solidFill>
                <a:latin typeface="Calibri"/>
                <a:ea typeface="Calibri"/>
                <a:cs typeface="Calibri"/>
                <a:sym typeface="Calibri"/>
              </a:endParaRPr>
            </a:p>
          </p:txBody>
        </p:sp>
        <p:cxnSp>
          <p:nvCxnSpPr>
            <p:cNvPr id="233" name="Google Shape;233;p21"/>
            <p:cNvCxnSpPr/>
            <p:nvPr/>
          </p:nvCxnSpPr>
          <p:spPr>
            <a:xfrm>
              <a:off x="1227031" y="1967395"/>
              <a:ext cx="4908127" cy="0"/>
            </a:xfrm>
            <a:prstGeom prst="straightConnector1">
              <a:avLst/>
            </a:prstGeom>
            <a:noFill/>
            <a:ln w="9525" cap="flat" cmpd="sng">
              <a:solidFill>
                <a:srgbClr val="F5CBBC"/>
              </a:solidFill>
              <a:prstDash val="solid"/>
              <a:miter lim="800000"/>
              <a:headEnd type="none" w="sm" len="sm"/>
              <a:tailEnd type="none" w="sm" len="sm"/>
            </a:ln>
          </p:spPr>
        </p:cxnSp>
        <p:sp>
          <p:nvSpPr>
            <p:cNvPr id="234" name="Google Shape;234;p21"/>
            <p:cNvSpPr/>
            <p:nvPr/>
          </p:nvSpPr>
          <p:spPr>
            <a:xfrm>
              <a:off x="1319059" y="2061081"/>
              <a:ext cx="2362036" cy="1873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1"/>
            <p:cNvSpPr txBox="1"/>
            <p:nvPr/>
          </p:nvSpPr>
          <p:spPr>
            <a:xfrm>
              <a:off x="1319059" y="2061081"/>
              <a:ext cx="2362036" cy="1873710"/>
            </a:xfrm>
            <a:prstGeom prst="rect">
              <a:avLst/>
            </a:prstGeom>
            <a:noFill/>
            <a:ln>
              <a:noFill/>
            </a:ln>
          </p:spPr>
          <p:txBody>
            <a:bodyPr spcFirstLastPara="1" wrap="square" lIns="68575" tIns="68575" rIns="68575" bIns="68575" anchor="t" anchorCtr="0">
              <a:noAutofit/>
            </a:bodyPr>
            <a:lstStyle/>
            <a:p>
              <a:pPr marL="0" marR="0" lvl="0" indent="0" algn="l" rtl="0">
                <a:lnSpc>
                  <a:spcPct val="90000"/>
                </a:lnSpc>
                <a:spcBef>
                  <a:spcPts val="0"/>
                </a:spcBef>
                <a:spcAft>
                  <a:spcPts val="0"/>
                </a:spcAft>
                <a:buNone/>
              </a:pPr>
              <a:r>
                <a:rPr lang="en-US" sz="1800">
                  <a:solidFill>
                    <a:schemeClr val="dk1"/>
                  </a:solidFill>
                  <a:latin typeface="Calibri"/>
                  <a:ea typeface="Calibri"/>
                  <a:cs typeface="Calibri"/>
                  <a:sym typeface="Calibri"/>
                </a:rPr>
                <a:t>Recovery Time Objective (RTO)</a:t>
              </a:r>
              <a:endParaRPr sz="1800">
                <a:solidFill>
                  <a:schemeClr val="dk1"/>
                </a:solidFill>
                <a:latin typeface="Calibri"/>
                <a:ea typeface="Calibri"/>
                <a:cs typeface="Calibri"/>
                <a:sym typeface="Calibri"/>
              </a:endParaRPr>
            </a:p>
          </p:txBody>
        </p:sp>
        <p:sp>
          <p:nvSpPr>
            <p:cNvPr id="236" name="Google Shape;236;p21"/>
            <p:cNvSpPr/>
            <p:nvPr/>
          </p:nvSpPr>
          <p:spPr>
            <a:xfrm>
              <a:off x="3773122" y="2061081"/>
              <a:ext cx="2362036" cy="187371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txBox="1"/>
            <p:nvPr/>
          </p:nvSpPr>
          <p:spPr>
            <a:xfrm>
              <a:off x="3773122" y="2061081"/>
              <a:ext cx="2362036" cy="1873710"/>
            </a:xfrm>
            <a:prstGeom prst="rect">
              <a:avLst/>
            </a:prstGeom>
            <a:noFill/>
            <a:ln>
              <a:noFill/>
            </a:ln>
          </p:spPr>
          <p:txBody>
            <a:bodyPr spcFirstLastPara="1" wrap="square" lIns="60950" tIns="60950" rIns="60950" bIns="60950" anchor="t" anchorCtr="0">
              <a:noAutofit/>
            </a:bodyPr>
            <a:lstStyle/>
            <a:p>
              <a:pPr marL="0" marR="0" lvl="0" indent="0" algn="l" rtl="0">
                <a:lnSpc>
                  <a:spcPct val="90000"/>
                </a:lnSpc>
                <a:spcBef>
                  <a:spcPts val="0"/>
                </a:spcBef>
                <a:spcAft>
                  <a:spcPts val="0"/>
                </a:spcAft>
                <a:buNone/>
              </a:pPr>
              <a:r>
                <a:rPr lang="en-US" sz="1600">
                  <a:solidFill>
                    <a:schemeClr val="dk1"/>
                  </a:solidFill>
                  <a:latin typeface="Calibri"/>
                  <a:ea typeface="Calibri"/>
                  <a:cs typeface="Calibri"/>
                  <a:sym typeface="Calibri"/>
                </a:rPr>
                <a:t>Defines how much time CSP can take to recover everything</a:t>
              </a:r>
              <a:endParaRPr sz="1600">
                <a:solidFill>
                  <a:schemeClr val="dk1"/>
                </a:solidFill>
                <a:latin typeface="Calibri"/>
                <a:ea typeface="Calibri"/>
                <a:cs typeface="Calibri"/>
                <a:sym typeface="Calibri"/>
              </a:endParaRPr>
            </a:p>
          </p:txBody>
        </p:sp>
        <p:cxnSp>
          <p:nvCxnSpPr>
            <p:cNvPr id="238" name="Google Shape;238;p21"/>
            <p:cNvCxnSpPr/>
            <p:nvPr/>
          </p:nvCxnSpPr>
          <p:spPr>
            <a:xfrm>
              <a:off x="1227031" y="3934791"/>
              <a:ext cx="4908127" cy="0"/>
            </a:xfrm>
            <a:prstGeom prst="straightConnector1">
              <a:avLst/>
            </a:prstGeom>
            <a:noFill/>
            <a:ln w="9525" cap="flat" cmpd="sng">
              <a:solidFill>
                <a:srgbClr val="F5CBBC"/>
              </a:solidFill>
              <a:prstDash val="solid"/>
              <a:miter lim="800000"/>
              <a:headEnd type="none" w="sm" len="sm"/>
              <a:tailEnd type="none" w="sm" len="sm"/>
            </a:ln>
          </p:spPr>
        </p:cxn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2"/>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800"/>
              <a:buNone/>
            </a:pPr>
            <a:r>
              <a:rPr lang="en-US" sz="4800"/>
              <a:t>Cloud Network and Cloud Storage Technologies</a:t>
            </a:r>
            <a:endParaRPr sz="4800"/>
          </a:p>
        </p:txBody>
      </p:sp>
      <p:sp>
        <p:nvSpPr>
          <p:cNvPr id="244" name="Google Shape;244;p22"/>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D0CECE"/>
              </a:buClr>
              <a:buSzPts val="2000"/>
              <a:buNone/>
            </a:pPr>
            <a:r>
              <a:rPr lang="en-US" sz="2000" b="1">
                <a:solidFill>
                  <a:srgbClr val="D0CECE"/>
                </a:solidFill>
              </a:rPr>
              <a:t>Module 02</a:t>
            </a:r>
            <a:endParaRPr sz="2000" b="1">
              <a:solidFill>
                <a:srgbClr val="D0CECE"/>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D4ED49-0297-4D37-B351-E10B88484D91}"/>
              </a:ext>
            </a:extLst>
          </p:cNvPr>
          <p:cNvSpPr>
            <a:spLocks noGrp="1"/>
          </p:cNvSpPr>
          <p:nvPr>
            <p:ph type="body" sz="quarter" idx="10"/>
          </p:nvPr>
        </p:nvSpPr>
        <p:spPr/>
        <p:txBody>
          <a:bodyPr/>
          <a:lstStyle/>
          <a:p>
            <a:endParaRPr lang="en-PH"/>
          </a:p>
        </p:txBody>
      </p:sp>
      <p:pic>
        <p:nvPicPr>
          <p:cNvPr id="1026" name="Picture 2" descr="What is IOT? – Spaceoneers.io">
            <a:extLst>
              <a:ext uri="{FF2B5EF4-FFF2-40B4-BE49-F238E27FC236}">
                <a16:creationId xmlns:a16="http://schemas.microsoft.com/office/drawing/2014/main" id="{20AA089B-7DDE-4691-A631-257AEDEF98B2}"/>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0" y="1277937"/>
            <a:ext cx="4302125" cy="4302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oT application domains. | Download Scientific Diagram">
            <a:extLst>
              <a:ext uri="{FF2B5EF4-FFF2-40B4-BE49-F238E27FC236}">
                <a16:creationId xmlns:a16="http://schemas.microsoft.com/office/drawing/2014/main" id="{975F2F87-6B00-4430-AEAA-467163FB57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5332" y="1842980"/>
            <a:ext cx="4300857" cy="3172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92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Networking Concepts- A Quick Overview</a:t>
            </a:r>
            <a:endParaRPr sz="2700"/>
          </a:p>
        </p:txBody>
      </p:sp>
      <p:sp>
        <p:nvSpPr>
          <p:cNvPr id="250" name="Google Shape;250;p23"/>
          <p:cNvSpPr txBox="1"/>
          <p:nvPr/>
        </p:nvSpPr>
        <p:spPr>
          <a:xfrm>
            <a:off x="472736" y="991673"/>
            <a:ext cx="8735658" cy="235449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 network is an interface that connects two or more computers or devices and enables them to communicate</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Basic elements of network include:</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Network adapter (or network card)</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Transmission method</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Protocol</a:t>
            </a:r>
            <a:endParaRPr/>
          </a:p>
        </p:txBody>
      </p:sp>
      <p:pic>
        <p:nvPicPr>
          <p:cNvPr id="251" name="Google Shape;251;p23"/>
          <p:cNvPicPr preferRelativeResize="0"/>
          <p:nvPr/>
        </p:nvPicPr>
        <p:blipFill rotWithShape="1">
          <a:blip r:embed="rId3">
            <a:alphaModFix/>
          </a:blip>
          <a:srcRect/>
          <a:stretch/>
        </p:blipFill>
        <p:spPr>
          <a:xfrm>
            <a:off x="4887621" y="1475905"/>
            <a:ext cx="3882891" cy="374051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Networking Concepts- TCP/IP Protocol </a:t>
            </a:r>
            <a:endParaRPr sz="2700"/>
          </a:p>
        </p:txBody>
      </p:sp>
      <p:sp>
        <p:nvSpPr>
          <p:cNvPr id="257" name="Google Shape;257;p24"/>
          <p:cNvSpPr txBox="1"/>
          <p:nvPr/>
        </p:nvSpPr>
        <p:spPr>
          <a:xfrm>
            <a:off x="472736" y="991673"/>
            <a:ext cx="8735658" cy="193899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Transmission Control Protocol/Internet Protocol (TCP/IP) is a must when we are talking about networking</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It is an Internet protocol that enables the communication</a:t>
            </a: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TCP/IP has many other internal protocols working automatically in four levels, where every device uses each of these 4 levels for communicating with other devices</a:t>
            </a:r>
            <a:endParaRPr/>
          </a:p>
        </p:txBody>
      </p:sp>
      <p:pic>
        <p:nvPicPr>
          <p:cNvPr id="258" name="Google Shape;258;p24"/>
          <p:cNvPicPr preferRelativeResize="0"/>
          <p:nvPr/>
        </p:nvPicPr>
        <p:blipFill rotWithShape="1">
          <a:blip r:embed="rId3">
            <a:alphaModFix/>
          </a:blip>
          <a:srcRect/>
          <a:stretch/>
        </p:blipFill>
        <p:spPr>
          <a:xfrm>
            <a:off x="1795784" y="3223838"/>
            <a:ext cx="6214875" cy="310743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2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Networking Concepts- TCP/IP Protocol </a:t>
            </a:r>
            <a:endParaRPr sz="2700"/>
          </a:p>
        </p:txBody>
      </p:sp>
      <p:sp>
        <p:nvSpPr>
          <p:cNvPr id="264" name="Google Shape;264;p25"/>
          <p:cNvSpPr txBox="1"/>
          <p:nvPr/>
        </p:nvSpPr>
        <p:spPr>
          <a:xfrm>
            <a:off x="472736" y="963097"/>
            <a:ext cx="8735658" cy="464871"/>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Calibri"/>
                <a:ea typeface="Calibri"/>
                <a:cs typeface="Calibri"/>
                <a:sym typeface="Calibri"/>
              </a:rPr>
              <a:t>The 4 levels of TCP/IP Protocol:</a:t>
            </a:r>
            <a:endParaRPr/>
          </a:p>
        </p:txBody>
      </p:sp>
      <p:pic>
        <p:nvPicPr>
          <p:cNvPr id="265" name="Google Shape;265;p25"/>
          <p:cNvPicPr preferRelativeResize="0"/>
          <p:nvPr/>
        </p:nvPicPr>
        <p:blipFill rotWithShape="1">
          <a:blip r:embed="rId3">
            <a:alphaModFix/>
          </a:blip>
          <a:srcRect/>
          <a:stretch/>
        </p:blipFill>
        <p:spPr>
          <a:xfrm>
            <a:off x="1492527" y="1424140"/>
            <a:ext cx="6696075" cy="49339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26"/>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400"/>
              <a:buNone/>
            </a:pPr>
            <a:r>
              <a:rPr lang="en-US" sz="4400" i="1"/>
              <a:t>Connecting to Cloud</a:t>
            </a:r>
            <a:endParaRPr sz="4400" i="1"/>
          </a:p>
        </p:txBody>
      </p:sp>
      <p:sp>
        <p:nvSpPr>
          <p:cNvPr id="3" name="Text Placeholder 2">
            <a:extLst>
              <a:ext uri="{FF2B5EF4-FFF2-40B4-BE49-F238E27FC236}">
                <a16:creationId xmlns:a16="http://schemas.microsoft.com/office/drawing/2014/main" id="{0A7C1E94-87B8-B344-9D46-CA24796F79A7}"/>
              </a:ext>
            </a:extLst>
          </p:cNvPr>
          <p:cNvSpPr>
            <a:spLocks noGrp="1"/>
          </p:cNvSpPr>
          <p:nvPr>
            <p:ph type="body" idx="2"/>
          </p:nvPr>
        </p:nvSpPr>
        <p:spPr/>
        <p:txBody>
          <a:bodyPr/>
          <a:lstStyle/>
          <a:p>
            <a:endParaRPr lang="en-I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Hypertext Transfer Protocol Secure (HTTPS)</a:t>
            </a:r>
            <a:endParaRPr/>
          </a:p>
        </p:txBody>
      </p:sp>
      <p:sp>
        <p:nvSpPr>
          <p:cNvPr id="277" name="Google Shape;277;p27"/>
          <p:cNvSpPr txBox="1"/>
          <p:nvPr/>
        </p:nvSpPr>
        <p:spPr>
          <a:xfrm>
            <a:off x="472736" y="991673"/>
            <a:ext cx="8735658" cy="133882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Hypertext Transfer Protocol Secure (HTTPS) is responsible for connecting the client to cloud resources </a:t>
            </a:r>
            <a:endParaRPr/>
          </a:p>
          <a:p>
            <a:pPr marL="285750" marR="0" lvl="0" indent="-285750"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 Example: Connecting to Google Drive with HTTPS</a:t>
            </a:r>
            <a:endParaRPr sz="1800">
              <a:solidFill>
                <a:schemeClr val="dk1"/>
              </a:solidFill>
              <a:latin typeface="Calibri"/>
              <a:ea typeface="Calibri"/>
              <a:cs typeface="Calibri"/>
              <a:sym typeface="Calibri"/>
            </a:endParaRPr>
          </a:p>
        </p:txBody>
      </p:sp>
      <p:pic>
        <p:nvPicPr>
          <p:cNvPr id="278" name="Google Shape;278;p27"/>
          <p:cNvPicPr preferRelativeResize="0"/>
          <p:nvPr/>
        </p:nvPicPr>
        <p:blipFill rotWithShape="1">
          <a:blip r:embed="rId3">
            <a:alphaModFix/>
          </a:blip>
          <a:srcRect r="38030" b="13980"/>
          <a:stretch/>
        </p:blipFill>
        <p:spPr>
          <a:xfrm>
            <a:off x="2423158" y="2551686"/>
            <a:ext cx="4834813" cy="376948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2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Remote Desktop Protocol (RDP)</a:t>
            </a:r>
            <a:endParaRPr/>
          </a:p>
        </p:txBody>
      </p:sp>
      <p:sp>
        <p:nvSpPr>
          <p:cNvPr id="284" name="Google Shape;284;p28"/>
          <p:cNvSpPr txBox="1"/>
          <p:nvPr/>
        </p:nvSpPr>
        <p:spPr>
          <a:xfrm>
            <a:off x="472736" y="991673"/>
            <a:ext cx="8735658" cy="346248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RDP protocol allows the users to create and access virtual Windows copies of their computers in any other devices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Once the Windows virtual instance is created, the user can access it just like their original server - host and run apps, browse files, provide storage, etc.</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These virtual instances are mainly used for:</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Creating different test environments </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Providing extra server capacity </a:t>
            </a:r>
            <a:endParaRPr/>
          </a:p>
          <a:p>
            <a:pPr marL="7429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7429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2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Remote Desktop Protocol (RDP) (Cont’d)</a:t>
            </a:r>
            <a:endParaRPr/>
          </a:p>
        </p:txBody>
      </p:sp>
      <p:sp>
        <p:nvSpPr>
          <p:cNvPr id="290" name="Google Shape;290;p29"/>
          <p:cNvSpPr txBox="1"/>
          <p:nvPr/>
        </p:nvSpPr>
        <p:spPr>
          <a:xfrm>
            <a:off x="472736" y="991673"/>
            <a:ext cx="8735658" cy="880369"/>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a:solidFill>
                  <a:schemeClr val="dk1"/>
                </a:solidFill>
                <a:latin typeface="Calibri"/>
                <a:ea typeface="Calibri"/>
                <a:cs typeface="Calibri"/>
                <a:sym typeface="Calibri"/>
              </a:rPr>
              <a:t>Once the virtual system is created by the provider, you should install an RDP client on the current device through which you are going to access the virtual system </a:t>
            </a:r>
            <a:endParaRPr/>
          </a:p>
        </p:txBody>
      </p:sp>
      <p:pic>
        <p:nvPicPr>
          <p:cNvPr id="291" name="Google Shape;291;p29"/>
          <p:cNvPicPr preferRelativeResize="0"/>
          <p:nvPr/>
        </p:nvPicPr>
        <p:blipFill rotWithShape="1">
          <a:blip r:embed="rId3">
            <a:alphaModFix/>
          </a:blip>
          <a:srcRect/>
          <a:stretch/>
        </p:blipFill>
        <p:spPr>
          <a:xfrm>
            <a:off x="5994400" y="2011260"/>
            <a:ext cx="3673424" cy="4237955"/>
          </a:xfrm>
          <a:prstGeom prst="roundRect">
            <a:avLst>
              <a:gd name="adj" fmla="val 8594"/>
            </a:avLst>
          </a:prstGeom>
          <a:solidFill>
            <a:srgbClr val="ECECEC"/>
          </a:solidFill>
          <a:ln>
            <a:noFill/>
          </a:ln>
          <a:effectLst>
            <a:reflection stA="38000" endPos="28000" dist="5000" dir="5400000" sy="-100000" algn="bl" rotWithShape="0"/>
          </a:effectLst>
        </p:spPr>
      </p:pic>
      <p:sp>
        <p:nvSpPr>
          <p:cNvPr id="292" name="Google Shape;292;p29"/>
          <p:cNvSpPr/>
          <p:nvPr/>
        </p:nvSpPr>
        <p:spPr>
          <a:xfrm>
            <a:off x="563338" y="2016541"/>
            <a:ext cx="5314950" cy="3416320"/>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None/>
            </a:pPr>
            <a:r>
              <a:rPr lang="en-US" sz="1800" b="1">
                <a:solidFill>
                  <a:schemeClr val="dk1"/>
                </a:solidFill>
                <a:latin typeface="Calibri"/>
                <a:ea typeface="Calibri"/>
                <a:cs typeface="Calibri"/>
                <a:sym typeface="Calibri"/>
              </a:rPr>
              <a:t>For example</a:t>
            </a:r>
            <a:r>
              <a:rPr lang="en-US" sz="1800">
                <a:solidFill>
                  <a:schemeClr val="dk1"/>
                </a:solidFill>
                <a:latin typeface="Calibri"/>
                <a:ea typeface="Calibri"/>
                <a:cs typeface="Calibri"/>
                <a:sym typeface="Calibri"/>
              </a:rPr>
              <a:t>:</a:t>
            </a:r>
            <a:endParaRPr/>
          </a:p>
          <a:p>
            <a:pPr marL="285750" marR="0" lvl="0" indent="-285750"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Linux users can use the </a:t>
            </a:r>
            <a:r>
              <a:rPr lang="en-US" sz="1800">
                <a:solidFill>
                  <a:schemeClr val="dk1"/>
                </a:solidFill>
                <a:latin typeface="Constantia"/>
                <a:ea typeface="Constantia"/>
                <a:cs typeface="Constantia"/>
                <a:sym typeface="Constantia"/>
              </a:rPr>
              <a:t>rdesktop</a:t>
            </a:r>
            <a:r>
              <a:rPr lang="en-US" sz="1800">
                <a:solidFill>
                  <a:schemeClr val="dk1"/>
                </a:solidFill>
                <a:latin typeface="Calibri"/>
                <a:ea typeface="Calibri"/>
                <a:cs typeface="Calibri"/>
                <a:sym typeface="Calibri"/>
              </a:rPr>
              <a:t> command</a:t>
            </a:r>
            <a:endParaRPr/>
          </a:p>
          <a:p>
            <a:pPr marL="285750" marR="0" lvl="0" indent="-285750"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macOS users can download the Microsoft Remote Desktop app from the Mac App Store</a:t>
            </a:r>
            <a:endParaRPr/>
          </a:p>
          <a:p>
            <a:pPr marL="285750" marR="0" lvl="0" indent="-285750"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Android and iOS users will find RDP clients in their respective app stores</a:t>
            </a:r>
            <a:endParaRPr/>
          </a:p>
          <a:p>
            <a:pPr marL="285750" marR="0" lvl="0" indent="-285750" algn="l" rtl="0">
              <a:lnSpc>
                <a:spcPct val="150000"/>
              </a:lnSpc>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Whereas, Windows includes an RDP client called Remote Desktop Connection; </a:t>
            </a:r>
            <a:r>
              <a:rPr lang="en-US" sz="1800" b="1">
                <a:solidFill>
                  <a:schemeClr val="dk1"/>
                </a:solidFill>
                <a:latin typeface="Calibri"/>
                <a:ea typeface="Calibri"/>
                <a:cs typeface="Calibri"/>
                <a:sym typeface="Calibri"/>
              </a:rPr>
              <a:t>See here </a:t>
            </a:r>
            <a:r>
              <a:rPr lang="en-US" sz="1800">
                <a:solidFill>
                  <a:schemeClr val="dk1"/>
                </a:solidFill>
                <a:latin typeface="Calibri"/>
                <a:ea typeface="Calibri"/>
                <a:cs typeface="Calibri"/>
                <a:sym typeface="Calibri"/>
              </a:rPr>
              <a:t>🡪</a:t>
            </a:r>
            <a:endParaRPr sz="1800">
              <a:solidFill>
                <a:schemeClr val="dk1"/>
              </a:solidFill>
              <a:latin typeface="Calibri"/>
              <a:ea typeface="Calibri"/>
              <a:cs typeface="Calibri"/>
              <a:sym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The Secure Shell (SSH)</a:t>
            </a:r>
            <a:endParaRPr/>
          </a:p>
        </p:txBody>
      </p:sp>
      <p:sp>
        <p:nvSpPr>
          <p:cNvPr id="298" name="Google Shape;298;p30"/>
          <p:cNvSpPr txBox="1"/>
          <p:nvPr/>
        </p:nvSpPr>
        <p:spPr>
          <a:xfrm>
            <a:off x="472736" y="991673"/>
            <a:ext cx="8735658" cy="350865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Secure Shells functionality is similar to RDP; the difference is RDP is for Windows Virtual Instances whereas, SSH is for the Linux Instances </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SSH allows the client to connect and access the virtual copy of Linux system using another device</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Once the connection is established by the provider, You use an SSH command to access the virtual Linux system</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Example: (for Ref only)</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ssh -i "QDt1.pem" ubuntu@ec2-13-58-100-31.us-east-2.compute.amazonaws.com</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You can always use Open Source SSH clients like ‘PuTTY’, if your computer does not have access through SSH commands</a:t>
            </a:r>
            <a:endParaRPr sz="1600">
              <a:solidFill>
                <a:schemeClr val="dk1"/>
              </a:solidFill>
              <a:latin typeface="Calibri"/>
              <a:ea typeface="Calibri"/>
              <a:cs typeface="Calibri"/>
              <a:sym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3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50"/>
              <a:buNone/>
            </a:pPr>
            <a:r>
              <a:rPr lang="en-US" sz="2750"/>
              <a:t>Virtual Private Network (VPN)</a:t>
            </a:r>
            <a:endParaRPr sz="2750"/>
          </a:p>
        </p:txBody>
      </p:sp>
      <p:sp>
        <p:nvSpPr>
          <p:cNvPr id="304" name="Google Shape;304;p31"/>
          <p:cNvSpPr txBox="1"/>
          <p:nvPr/>
        </p:nvSpPr>
        <p:spPr>
          <a:xfrm>
            <a:off x="472736" y="991673"/>
            <a:ext cx="8735658" cy="2723823"/>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VPN provides prominent internet traffic security and is widely used for secure traffic between the physical cloud sites</a:t>
            </a: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It is defined as secured private connection that occurs through a public network</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VPN is very useful for the organizations to secure their employees remote network in this current scenario </a:t>
            </a:r>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pic>
        <p:nvPicPr>
          <p:cNvPr id="305" name="Google Shape;305;p31"/>
          <p:cNvPicPr preferRelativeResize="0"/>
          <p:nvPr/>
        </p:nvPicPr>
        <p:blipFill rotWithShape="1">
          <a:blip r:embed="rId3">
            <a:alphaModFix/>
          </a:blip>
          <a:srcRect l="3056" t="5589" r="4478" b="2070"/>
          <a:stretch/>
        </p:blipFill>
        <p:spPr>
          <a:xfrm>
            <a:off x="673994" y="3014269"/>
            <a:ext cx="8534400" cy="323668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50"/>
              <a:buNone/>
            </a:pPr>
            <a:r>
              <a:rPr lang="en-US" sz="2750"/>
              <a:t>Direct Connect</a:t>
            </a:r>
            <a:endParaRPr sz="2750"/>
          </a:p>
        </p:txBody>
      </p:sp>
      <p:sp>
        <p:nvSpPr>
          <p:cNvPr id="311" name="Google Shape;311;p32"/>
          <p:cNvSpPr txBox="1"/>
          <p:nvPr/>
        </p:nvSpPr>
        <p:spPr>
          <a:xfrm>
            <a:off x="472736" y="991673"/>
            <a:ext cx="8735658" cy="2308324"/>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In Direction Connection, the system is physically connect to the network of cloud service provider</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This is mostly used when bulk data transfer is needed for large number of systems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Examples: </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Azure ExpressRoute</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AWS Direct Connect, and </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Google Cloud Interconnect</a:t>
            </a:r>
            <a:endParaRPr/>
          </a:p>
        </p:txBody>
      </p:sp>
      <p:pic>
        <p:nvPicPr>
          <p:cNvPr id="312" name="Google Shape;312;p32"/>
          <p:cNvPicPr preferRelativeResize="0"/>
          <p:nvPr/>
        </p:nvPicPr>
        <p:blipFill rotWithShape="1">
          <a:blip r:embed="rId3">
            <a:alphaModFix/>
          </a:blip>
          <a:srcRect/>
          <a:stretch/>
        </p:blipFill>
        <p:spPr>
          <a:xfrm>
            <a:off x="3934065" y="3494030"/>
            <a:ext cx="5975110" cy="295436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ECACCB-EC3E-4E6F-A04F-8A36B0E7AC5F}"/>
              </a:ext>
            </a:extLst>
          </p:cNvPr>
          <p:cNvSpPr>
            <a:spLocks noGrp="1"/>
          </p:cNvSpPr>
          <p:nvPr>
            <p:ph type="body" sz="quarter" idx="10"/>
          </p:nvPr>
        </p:nvSpPr>
        <p:spPr/>
        <p:txBody>
          <a:bodyPr/>
          <a:lstStyle/>
          <a:p>
            <a:r>
              <a:rPr lang="en-US" dirty="0"/>
              <a:t>IOT Architecture</a:t>
            </a:r>
            <a:endParaRPr lang="en-PH" dirty="0"/>
          </a:p>
        </p:txBody>
      </p:sp>
      <p:pic>
        <p:nvPicPr>
          <p:cNvPr id="2050" name="Picture 2" descr="IoT Architectures - Common Approaches and Ways to Design IoT at Scale">
            <a:extLst>
              <a:ext uri="{FF2B5EF4-FFF2-40B4-BE49-F238E27FC236}">
                <a16:creationId xmlns:a16="http://schemas.microsoft.com/office/drawing/2014/main" id="{D5F5E874-85C8-4DAC-A0F6-33954439FAA1}"/>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rcRect/>
          <a:stretch>
            <a:fillRect/>
          </a:stretch>
        </p:blipFill>
        <p:spPr bwMode="auto">
          <a:xfrm>
            <a:off x="155160" y="1941513"/>
            <a:ext cx="4125913" cy="35417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OT Architecture: 3 Layers, 4 Stages Explained">
            <a:extLst>
              <a:ext uri="{FF2B5EF4-FFF2-40B4-BE49-F238E27FC236}">
                <a16:creationId xmlns:a16="http://schemas.microsoft.com/office/drawing/2014/main" id="{F6BDBB48-FD92-40ED-8356-B0654D8ABD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1073" y="1706508"/>
            <a:ext cx="5419080" cy="3708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2543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3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50"/>
              <a:buNone/>
            </a:pPr>
            <a:r>
              <a:rPr lang="en-US" sz="2750"/>
              <a:t>Cloud Storage Technologies</a:t>
            </a:r>
            <a:endParaRPr sz="2750"/>
          </a:p>
        </p:txBody>
      </p:sp>
      <p:sp>
        <p:nvSpPr>
          <p:cNvPr id="318" name="Google Shape;318;p33"/>
          <p:cNvSpPr txBox="1"/>
          <p:nvPr/>
        </p:nvSpPr>
        <p:spPr>
          <a:xfrm>
            <a:off x="472736" y="991673"/>
            <a:ext cx="8735658" cy="198515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Storage in the cloud functions similar to storage on a local device, the only difference is you need Internet to access the data in cloud’s hard drive!</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Cloud storage runs on software-defined storage (SDS)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SDS – A technology that separates the physical storage of data from the logical control over drive configuration, independent from the underlying hardware</a:t>
            </a:r>
            <a:endParaRPr/>
          </a:p>
        </p:txBody>
      </p:sp>
      <p:pic>
        <p:nvPicPr>
          <p:cNvPr id="319" name="Google Shape;319;p33"/>
          <p:cNvPicPr preferRelativeResize="0"/>
          <p:nvPr/>
        </p:nvPicPr>
        <p:blipFill rotWithShape="1">
          <a:blip r:embed="rId3">
            <a:alphaModFix/>
          </a:blip>
          <a:srcRect l="8116" r="8651"/>
          <a:stretch/>
        </p:blipFill>
        <p:spPr>
          <a:xfrm>
            <a:off x="1996226" y="2930665"/>
            <a:ext cx="5395302" cy="3500902"/>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3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Providers</a:t>
            </a:r>
            <a:endParaRPr/>
          </a:p>
        </p:txBody>
      </p:sp>
      <p:sp>
        <p:nvSpPr>
          <p:cNvPr id="325" name="Google Shape;325;p34"/>
          <p:cNvSpPr txBox="1"/>
          <p:nvPr/>
        </p:nvSpPr>
        <p:spPr>
          <a:xfrm>
            <a:off x="472736" y="991673"/>
            <a:ext cx="8735658" cy="341632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There are many cloud storage providers starting from big to budding players in the business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Here is a list of few cloud-based storage providers: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Dropbox</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Apple iCloud</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Box</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Microsoft OneDrive</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Google Drive</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Choosing the right storage provider is totally up to your speed Vs. cost requirements</a:t>
            </a: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Characteristics </a:t>
            </a:r>
            <a:endParaRPr/>
          </a:p>
        </p:txBody>
      </p:sp>
      <p:grpSp>
        <p:nvGrpSpPr>
          <p:cNvPr id="331" name="Google Shape;331;p35"/>
          <p:cNvGrpSpPr/>
          <p:nvPr/>
        </p:nvGrpSpPr>
        <p:grpSpPr>
          <a:xfrm>
            <a:off x="1679592" y="1230401"/>
            <a:ext cx="6549990" cy="4397197"/>
            <a:chOff x="28063" y="3440"/>
            <a:chExt cx="6549990" cy="4397197"/>
          </a:xfrm>
        </p:grpSpPr>
        <p:sp>
          <p:nvSpPr>
            <p:cNvPr id="332" name="Google Shape;332;p35"/>
            <p:cNvSpPr/>
            <p:nvPr/>
          </p:nvSpPr>
          <p:spPr>
            <a:xfrm>
              <a:off x="3944316" y="2774590"/>
              <a:ext cx="1053495" cy="687061"/>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6"/>
              </a:solidFill>
              <a:prstDash val="solid"/>
              <a:miter lim="800000"/>
              <a:headEnd type="none" w="sm" len="sm"/>
              <a:tailEnd type="none" w="sm" len="sm"/>
            </a:ln>
          </p:spPr>
        </p:sp>
        <p:sp>
          <p:nvSpPr>
            <p:cNvPr id="333" name="Google Shape;333;p35"/>
            <p:cNvSpPr/>
            <p:nvPr/>
          </p:nvSpPr>
          <p:spPr>
            <a:xfrm>
              <a:off x="2558741" y="1148543"/>
              <a:ext cx="1385574" cy="480943"/>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4372C3"/>
              </a:solidFill>
              <a:prstDash val="solid"/>
              <a:miter lim="800000"/>
              <a:headEnd type="none" w="sm" len="sm"/>
              <a:tailEnd type="none" w="sm" len="sm"/>
            </a:ln>
          </p:spPr>
        </p:sp>
        <p:sp>
          <p:nvSpPr>
            <p:cNvPr id="334" name="Google Shape;334;p35"/>
            <p:cNvSpPr/>
            <p:nvPr/>
          </p:nvSpPr>
          <p:spPr>
            <a:xfrm>
              <a:off x="1173166" y="2774590"/>
              <a:ext cx="1053495" cy="687061"/>
            </a:xfrm>
            <a:custGeom>
              <a:avLst/>
              <a:gdLst/>
              <a:ahLst/>
              <a:cxnLst/>
              <a:rect l="l" t="t" r="r" b="b"/>
              <a:pathLst>
                <a:path w="120000" h="120000" extrusionOk="0">
                  <a:moveTo>
                    <a:pt x="0" y="0"/>
                  </a:moveTo>
                  <a:lnTo>
                    <a:pt x="0" y="120000"/>
                  </a:lnTo>
                  <a:lnTo>
                    <a:pt x="120000" y="120000"/>
                  </a:lnTo>
                </a:path>
              </a:pathLst>
            </a:custGeom>
            <a:noFill/>
            <a:ln w="12700" cap="flat" cmpd="sng">
              <a:solidFill>
                <a:schemeClr val="accent6"/>
              </a:solidFill>
              <a:prstDash val="solid"/>
              <a:miter lim="800000"/>
              <a:headEnd type="none" w="sm" len="sm"/>
              <a:tailEnd type="none" w="sm" len="sm"/>
            </a:ln>
          </p:spPr>
        </p:sp>
        <p:sp>
          <p:nvSpPr>
            <p:cNvPr id="335" name="Google Shape;335;p35"/>
            <p:cNvSpPr/>
            <p:nvPr/>
          </p:nvSpPr>
          <p:spPr>
            <a:xfrm>
              <a:off x="1173166" y="1148543"/>
              <a:ext cx="1385574" cy="480943"/>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rgbClr val="4372C3"/>
              </a:solidFill>
              <a:prstDash val="solid"/>
              <a:miter lim="800000"/>
              <a:headEnd type="none" w="sm" len="sm"/>
              <a:tailEnd type="none" w="sm" len="sm"/>
            </a:ln>
          </p:spPr>
        </p:sp>
        <p:sp>
          <p:nvSpPr>
            <p:cNvPr id="336" name="Google Shape;336;p35"/>
            <p:cNvSpPr/>
            <p:nvPr/>
          </p:nvSpPr>
          <p:spPr>
            <a:xfrm>
              <a:off x="1986189" y="3440"/>
              <a:ext cx="1145103" cy="1145103"/>
            </a:xfrm>
            <a:prstGeom prst="arc">
              <a:avLst>
                <a:gd name="adj1" fmla="val 13200000"/>
                <a:gd name="adj2" fmla="val 192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5"/>
            <p:cNvSpPr/>
            <p:nvPr/>
          </p:nvSpPr>
          <p:spPr>
            <a:xfrm>
              <a:off x="1986189" y="3440"/>
              <a:ext cx="1145103" cy="1145103"/>
            </a:xfrm>
            <a:prstGeom prst="arc">
              <a:avLst>
                <a:gd name="adj1" fmla="val 2400000"/>
                <a:gd name="adj2" fmla="val 84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5"/>
            <p:cNvSpPr/>
            <p:nvPr/>
          </p:nvSpPr>
          <p:spPr>
            <a:xfrm>
              <a:off x="1413638" y="209559"/>
              <a:ext cx="2290206" cy="7328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5"/>
            <p:cNvSpPr txBox="1"/>
            <p:nvPr/>
          </p:nvSpPr>
          <p:spPr>
            <a:xfrm>
              <a:off x="1413638" y="209559"/>
              <a:ext cx="2290206" cy="73286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a:solidFill>
                    <a:schemeClr val="dk1"/>
                  </a:solidFill>
                  <a:latin typeface="Calibri"/>
                  <a:ea typeface="Calibri"/>
                  <a:cs typeface="Calibri"/>
                  <a:sym typeface="Calibri"/>
                </a:rPr>
                <a:t>Storage performance categories</a:t>
              </a:r>
              <a:endParaRPr sz="1800">
                <a:solidFill>
                  <a:schemeClr val="dk1"/>
                </a:solidFill>
                <a:latin typeface="Calibri"/>
                <a:ea typeface="Calibri"/>
                <a:cs typeface="Calibri"/>
                <a:sym typeface="Calibri"/>
              </a:endParaRPr>
            </a:p>
          </p:txBody>
        </p:sp>
        <p:sp>
          <p:nvSpPr>
            <p:cNvPr id="340" name="Google Shape;340;p35"/>
            <p:cNvSpPr/>
            <p:nvPr/>
          </p:nvSpPr>
          <p:spPr>
            <a:xfrm>
              <a:off x="600614" y="1629487"/>
              <a:ext cx="1145103" cy="1145103"/>
            </a:xfrm>
            <a:prstGeom prst="arc">
              <a:avLst>
                <a:gd name="adj1" fmla="val 13200000"/>
                <a:gd name="adj2" fmla="val 192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5"/>
            <p:cNvSpPr/>
            <p:nvPr/>
          </p:nvSpPr>
          <p:spPr>
            <a:xfrm>
              <a:off x="600614" y="1629487"/>
              <a:ext cx="1145103" cy="1145103"/>
            </a:xfrm>
            <a:prstGeom prst="arc">
              <a:avLst>
                <a:gd name="adj1" fmla="val 2400000"/>
                <a:gd name="adj2" fmla="val 84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5"/>
            <p:cNvSpPr/>
            <p:nvPr/>
          </p:nvSpPr>
          <p:spPr>
            <a:xfrm>
              <a:off x="28063" y="1835605"/>
              <a:ext cx="2290206" cy="7328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5"/>
            <p:cNvSpPr txBox="1"/>
            <p:nvPr/>
          </p:nvSpPr>
          <p:spPr>
            <a:xfrm>
              <a:off x="28063" y="1835605"/>
              <a:ext cx="2290206" cy="73286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a:solidFill>
                    <a:schemeClr val="dk1"/>
                  </a:solidFill>
                  <a:latin typeface="Calibri"/>
                  <a:ea typeface="Calibri"/>
                  <a:cs typeface="Calibri"/>
                  <a:sym typeface="Calibri"/>
                </a:rPr>
                <a:t>Hot Storage </a:t>
              </a:r>
              <a:endParaRPr sz="1800">
                <a:solidFill>
                  <a:schemeClr val="dk1"/>
                </a:solidFill>
                <a:latin typeface="Calibri"/>
                <a:ea typeface="Calibri"/>
                <a:cs typeface="Calibri"/>
                <a:sym typeface="Calibri"/>
              </a:endParaRPr>
            </a:p>
          </p:txBody>
        </p:sp>
        <p:sp>
          <p:nvSpPr>
            <p:cNvPr id="344" name="Google Shape;344;p35"/>
            <p:cNvSpPr/>
            <p:nvPr/>
          </p:nvSpPr>
          <p:spPr>
            <a:xfrm>
              <a:off x="2089249" y="3255534"/>
              <a:ext cx="1145103" cy="1145103"/>
            </a:xfrm>
            <a:prstGeom prst="arc">
              <a:avLst>
                <a:gd name="adj1" fmla="val 13200000"/>
                <a:gd name="adj2" fmla="val 192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5"/>
            <p:cNvSpPr/>
            <p:nvPr/>
          </p:nvSpPr>
          <p:spPr>
            <a:xfrm>
              <a:off x="2089249" y="3255534"/>
              <a:ext cx="1145103" cy="1145103"/>
            </a:xfrm>
            <a:prstGeom prst="arc">
              <a:avLst>
                <a:gd name="adj1" fmla="val 2400000"/>
                <a:gd name="adj2" fmla="val 84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5"/>
            <p:cNvSpPr/>
            <p:nvPr/>
          </p:nvSpPr>
          <p:spPr>
            <a:xfrm>
              <a:off x="1516697" y="3461652"/>
              <a:ext cx="2290206" cy="7328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5"/>
            <p:cNvSpPr txBox="1"/>
            <p:nvPr/>
          </p:nvSpPr>
          <p:spPr>
            <a:xfrm>
              <a:off x="1516697" y="3461652"/>
              <a:ext cx="2290206" cy="73286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a:solidFill>
                    <a:schemeClr val="dk1"/>
                  </a:solidFill>
                  <a:latin typeface="Calibri"/>
                  <a:ea typeface="Calibri"/>
                  <a:cs typeface="Calibri"/>
                  <a:sym typeface="Calibri"/>
                </a:rPr>
                <a:t>For Readily Available data</a:t>
              </a:r>
              <a:endParaRPr sz="1800">
                <a:solidFill>
                  <a:schemeClr val="dk1"/>
                </a:solidFill>
                <a:latin typeface="Calibri"/>
                <a:ea typeface="Calibri"/>
                <a:cs typeface="Calibri"/>
                <a:sym typeface="Calibri"/>
              </a:endParaRPr>
            </a:p>
          </p:txBody>
        </p:sp>
        <p:sp>
          <p:nvSpPr>
            <p:cNvPr id="348" name="Google Shape;348;p35"/>
            <p:cNvSpPr/>
            <p:nvPr/>
          </p:nvSpPr>
          <p:spPr>
            <a:xfrm>
              <a:off x="3371764" y="1629487"/>
              <a:ext cx="1145103" cy="1145103"/>
            </a:xfrm>
            <a:prstGeom prst="arc">
              <a:avLst>
                <a:gd name="adj1" fmla="val 13200000"/>
                <a:gd name="adj2" fmla="val 192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5"/>
            <p:cNvSpPr/>
            <p:nvPr/>
          </p:nvSpPr>
          <p:spPr>
            <a:xfrm>
              <a:off x="3371764" y="1629487"/>
              <a:ext cx="1145103" cy="1145103"/>
            </a:xfrm>
            <a:prstGeom prst="arc">
              <a:avLst>
                <a:gd name="adj1" fmla="val 2400000"/>
                <a:gd name="adj2" fmla="val 84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5"/>
            <p:cNvSpPr/>
            <p:nvPr/>
          </p:nvSpPr>
          <p:spPr>
            <a:xfrm>
              <a:off x="2799213" y="1835605"/>
              <a:ext cx="2290206" cy="7328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5"/>
            <p:cNvSpPr txBox="1"/>
            <p:nvPr/>
          </p:nvSpPr>
          <p:spPr>
            <a:xfrm>
              <a:off x="2799213" y="1835605"/>
              <a:ext cx="2290206" cy="73286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a:solidFill>
                    <a:schemeClr val="dk1"/>
                  </a:solidFill>
                  <a:latin typeface="Calibri"/>
                  <a:ea typeface="Calibri"/>
                  <a:cs typeface="Calibri"/>
                  <a:sym typeface="Calibri"/>
                </a:rPr>
                <a:t>Cold Storage</a:t>
              </a:r>
              <a:endParaRPr sz="1800">
                <a:solidFill>
                  <a:schemeClr val="dk1"/>
                </a:solidFill>
                <a:latin typeface="Calibri"/>
                <a:ea typeface="Calibri"/>
                <a:cs typeface="Calibri"/>
                <a:sym typeface="Calibri"/>
              </a:endParaRPr>
            </a:p>
          </p:txBody>
        </p:sp>
        <p:sp>
          <p:nvSpPr>
            <p:cNvPr id="352" name="Google Shape;352;p35"/>
            <p:cNvSpPr/>
            <p:nvPr/>
          </p:nvSpPr>
          <p:spPr>
            <a:xfrm>
              <a:off x="4860398" y="3255534"/>
              <a:ext cx="1145103" cy="1145103"/>
            </a:xfrm>
            <a:prstGeom prst="arc">
              <a:avLst>
                <a:gd name="adj1" fmla="val 13200000"/>
                <a:gd name="adj2" fmla="val 192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5"/>
            <p:cNvSpPr/>
            <p:nvPr/>
          </p:nvSpPr>
          <p:spPr>
            <a:xfrm>
              <a:off x="4860398" y="3255534"/>
              <a:ext cx="1145103" cy="1145103"/>
            </a:xfrm>
            <a:prstGeom prst="arc">
              <a:avLst>
                <a:gd name="adj1" fmla="val 2400000"/>
                <a:gd name="adj2" fmla="val 8400000"/>
              </a:avLst>
            </a:prstGeom>
            <a:no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5"/>
            <p:cNvSpPr/>
            <p:nvPr/>
          </p:nvSpPr>
          <p:spPr>
            <a:xfrm>
              <a:off x="4287847" y="3461652"/>
              <a:ext cx="2290206" cy="7328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5"/>
            <p:cNvSpPr txBox="1"/>
            <p:nvPr/>
          </p:nvSpPr>
          <p:spPr>
            <a:xfrm>
              <a:off x="4287847" y="3461652"/>
              <a:ext cx="2290206" cy="732866"/>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a:solidFill>
                    <a:schemeClr val="dk1"/>
                  </a:solidFill>
                  <a:latin typeface="Calibri"/>
                  <a:ea typeface="Calibri"/>
                  <a:cs typeface="Calibri"/>
                  <a:sym typeface="Calibri"/>
                </a:rPr>
                <a:t>For not-so-used data</a:t>
              </a:r>
              <a:endParaRPr sz="1800">
                <a:solidFill>
                  <a:schemeClr val="dk1"/>
                </a:solidFill>
                <a:latin typeface="Calibri"/>
                <a:ea typeface="Calibri"/>
                <a:cs typeface="Calibri"/>
                <a:sym typeface="Calibri"/>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Characteristics (Cont’d) </a:t>
            </a:r>
            <a:endParaRPr/>
          </a:p>
        </p:txBody>
      </p:sp>
      <p:graphicFrame>
        <p:nvGraphicFramePr>
          <p:cNvPr id="361" name="Google Shape;361;p36"/>
          <p:cNvGraphicFramePr/>
          <p:nvPr/>
        </p:nvGraphicFramePr>
        <p:xfrm>
          <a:off x="1691309" y="1717842"/>
          <a:ext cx="6526575" cy="2108700"/>
        </p:xfrm>
        <a:graphic>
          <a:graphicData uri="http://schemas.openxmlformats.org/drawingml/2006/table">
            <a:tbl>
              <a:tblPr firstRow="1" bandRow="1">
                <a:noFill/>
                <a:tableStyleId>{42026F17-D7FF-4E5F-96D0-79B34A321BFD}</a:tableStyleId>
              </a:tblPr>
              <a:tblGrid>
                <a:gridCol w="2175525">
                  <a:extLst>
                    <a:ext uri="{9D8B030D-6E8A-4147-A177-3AD203B41FA5}">
                      <a16:colId xmlns:a16="http://schemas.microsoft.com/office/drawing/2014/main" val="20000"/>
                    </a:ext>
                  </a:extLst>
                </a:gridCol>
                <a:gridCol w="2175525">
                  <a:extLst>
                    <a:ext uri="{9D8B030D-6E8A-4147-A177-3AD203B41FA5}">
                      <a16:colId xmlns:a16="http://schemas.microsoft.com/office/drawing/2014/main" val="20001"/>
                    </a:ext>
                  </a:extLst>
                </a:gridCol>
                <a:gridCol w="2175525">
                  <a:extLst>
                    <a:ext uri="{9D8B030D-6E8A-4147-A177-3AD203B41FA5}">
                      <a16:colId xmlns:a16="http://schemas.microsoft.com/office/drawing/2014/main" val="20002"/>
                    </a:ext>
                  </a:extLst>
                </a:gridCol>
              </a:tblGrid>
              <a:tr h="473975">
                <a:tc>
                  <a:txBody>
                    <a:bodyPr/>
                    <a:lstStyle/>
                    <a:p>
                      <a:pPr marL="0" marR="0" lvl="0" indent="0" algn="ctr" rtl="0">
                        <a:spcBef>
                          <a:spcPts val="0"/>
                        </a:spcBef>
                        <a:spcAft>
                          <a:spcPts val="0"/>
                        </a:spcAft>
                        <a:buNone/>
                      </a:pPr>
                      <a:r>
                        <a:rPr lang="en-US" sz="1600"/>
                        <a:t>Trait</a:t>
                      </a:r>
                      <a:endParaRPr sz="1600"/>
                    </a:p>
                  </a:txBody>
                  <a:tcPr marL="91450" marR="91450" marT="45725" marB="45725"/>
                </a:tc>
                <a:tc>
                  <a:txBody>
                    <a:bodyPr/>
                    <a:lstStyle/>
                    <a:p>
                      <a:pPr marL="0" marR="0" lvl="0" indent="0" algn="ctr" rtl="0">
                        <a:spcBef>
                          <a:spcPts val="0"/>
                        </a:spcBef>
                        <a:spcAft>
                          <a:spcPts val="0"/>
                        </a:spcAft>
                        <a:buNone/>
                      </a:pPr>
                      <a:r>
                        <a:rPr lang="en-US" sz="1600"/>
                        <a:t>Hot Storage</a:t>
                      </a:r>
                      <a:endParaRPr sz="1600"/>
                    </a:p>
                  </a:txBody>
                  <a:tcPr marL="91450" marR="91450" marT="45725" marB="45725"/>
                </a:tc>
                <a:tc>
                  <a:txBody>
                    <a:bodyPr/>
                    <a:lstStyle/>
                    <a:p>
                      <a:pPr marL="0" marR="0" lvl="0" indent="0" algn="ctr" rtl="0">
                        <a:spcBef>
                          <a:spcPts val="0"/>
                        </a:spcBef>
                        <a:spcAft>
                          <a:spcPts val="0"/>
                        </a:spcAft>
                        <a:buNone/>
                      </a:pPr>
                      <a:r>
                        <a:rPr lang="en-US" sz="1600"/>
                        <a:t>Cold storage</a:t>
                      </a:r>
                      <a:endParaRPr sz="1600"/>
                    </a:p>
                  </a:txBody>
                  <a:tcPr marL="91450" marR="91450" marT="45725" marB="45725"/>
                </a:tc>
                <a:extLst>
                  <a:ext uri="{0D108BD9-81ED-4DB2-BD59-A6C34878D82A}">
                    <a16:rowId xmlns:a16="http://schemas.microsoft.com/office/drawing/2014/main" val="10000"/>
                  </a:ext>
                </a:extLst>
              </a:tr>
              <a:tr h="473975">
                <a:tc>
                  <a:txBody>
                    <a:bodyPr/>
                    <a:lstStyle/>
                    <a:p>
                      <a:pPr marL="0" marR="0" lvl="0" indent="0" algn="ctr" rtl="0">
                        <a:spcBef>
                          <a:spcPts val="0"/>
                        </a:spcBef>
                        <a:spcAft>
                          <a:spcPts val="0"/>
                        </a:spcAft>
                        <a:buNone/>
                      </a:pPr>
                      <a:r>
                        <a:rPr lang="en-US" sz="1463" b="0" i="0" u="none" strike="noStrike">
                          <a:solidFill>
                            <a:schemeClr val="dk1"/>
                          </a:solidFill>
                          <a:latin typeface="Calibri"/>
                          <a:ea typeface="Calibri"/>
                          <a:cs typeface="Calibri"/>
                          <a:sym typeface="Calibri"/>
                        </a:rPr>
                        <a:t>Access speed</a:t>
                      </a:r>
                      <a:endParaRPr sz="1463"/>
                    </a:p>
                  </a:txBody>
                  <a:tcPr marL="91450" marR="91450" marT="45725" marB="45725"/>
                </a:tc>
                <a:tc>
                  <a:txBody>
                    <a:bodyPr/>
                    <a:lstStyle/>
                    <a:p>
                      <a:pPr marL="0" marR="0" lvl="0" indent="0" algn="ctr" rtl="0">
                        <a:spcBef>
                          <a:spcPts val="0"/>
                        </a:spcBef>
                        <a:spcAft>
                          <a:spcPts val="0"/>
                        </a:spcAft>
                        <a:buNone/>
                      </a:pPr>
                      <a:r>
                        <a:rPr lang="en-US" sz="1463" b="0" i="0" u="none" strike="noStrike">
                          <a:solidFill>
                            <a:schemeClr val="dk1"/>
                          </a:solidFill>
                          <a:latin typeface="Calibri"/>
                          <a:ea typeface="Calibri"/>
                          <a:cs typeface="Calibri"/>
                          <a:sym typeface="Calibri"/>
                        </a:rPr>
                        <a:t>Fast</a:t>
                      </a:r>
                      <a:endParaRPr sz="1463" b="1"/>
                    </a:p>
                  </a:txBody>
                  <a:tcPr marL="91450" marR="91450" marT="45725" marB="45725"/>
                </a:tc>
                <a:tc>
                  <a:txBody>
                    <a:bodyPr/>
                    <a:lstStyle/>
                    <a:p>
                      <a:pPr marL="0" marR="0" lvl="0" indent="0" algn="ctr" rtl="0">
                        <a:spcBef>
                          <a:spcPts val="0"/>
                        </a:spcBef>
                        <a:spcAft>
                          <a:spcPts val="0"/>
                        </a:spcAft>
                        <a:buNone/>
                      </a:pPr>
                      <a:r>
                        <a:rPr lang="en-US" sz="1463" b="0" i="0" u="none" strike="noStrike">
                          <a:solidFill>
                            <a:schemeClr val="dk1"/>
                          </a:solidFill>
                          <a:latin typeface="Calibri"/>
                          <a:ea typeface="Calibri"/>
                          <a:cs typeface="Calibri"/>
                          <a:sym typeface="Calibri"/>
                        </a:rPr>
                        <a:t>Slow</a:t>
                      </a:r>
                      <a:endParaRPr sz="1463"/>
                    </a:p>
                  </a:txBody>
                  <a:tcPr marL="91450" marR="91450" marT="45725" marB="45725"/>
                </a:tc>
                <a:extLst>
                  <a:ext uri="{0D108BD9-81ED-4DB2-BD59-A6C34878D82A}">
                    <a16:rowId xmlns:a16="http://schemas.microsoft.com/office/drawing/2014/main" val="10001"/>
                  </a:ext>
                </a:extLst>
              </a:tr>
              <a:tr h="686775">
                <a:tc>
                  <a:txBody>
                    <a:bodyPr/>
                    <a:lstStyle/>
                    <a:p>
                      <a:pPr marL="0" marR="0" lvl="0" indent="0" algn="ctr" rtl="0">
                        <a:spcBef>
                          <a:spcPts val="0"/>
                        </a:spcBef>
                        <a:spcAft>
                          <a:spcPts val="0"/>
                        </a:spcAft>
                        <a:buNone/>
                      </a:pPr>
                      <a:r>
                        <a:rPr lang="en-US" sz="1463" b="0" i="0" u="none" strike="noStrike">
                          <a:solidFill>
                            <a:schemeClr val="dk1"/>
                          </a:solidFill>
                          <a:latin typeface="Calibri"/>
                          <a:ea typeface="Calibri"/>
                          <a:cs typeface="Calibri"/>
                          <a:sym typeface="Calibri"/>
                        </a:rPr>
                        <a:t>Media type</a:t>
                      </a:r>
                      <a:endParaRPr sz="1463"/>
                    </a:p>
                  </a:txBody>
                  <a:tcPr marL="91450" marR="91450" marT="45725" marB="45725"/>
                </a:tc>
                <a:tc>
                  <a:txBody>
                    <a:bodyPr/>
                    <a:lstStyle/>
                    <a:p>
                      <a:pPr marL="0" marR="0" lvl="0" indent="0" algn="ctr" rtl="0">
                        <a:spcBef>
                          <a:spcPts val="0"/>
                        </a:spcBef>
                        <a:spcAft>
                          <a:spcPts val="0"/>
                        </a:spcAft>
                        <a:buNone/>
                      </a:pPr>
                      <a:r>
                        <a:rPr lang="en-US" sz="1463" b="0" i="0" u="none" strike="noStrike">
                          <a:solidFill>
                            <a:schemeClr val="dk1"/>
                          </a:solidFill>
                          <a:latin typeface="Calibri"/>
                          <a:ea typeface="Calibri"/>
                          <a:cs typeface="Calibri"/>
                          <a:sym typeface="Calibri"/>
                        </a:rPr>
                        <a:t>Solid-State drives (SSDs)</a:t>
                      </a:r>
                      <a:endParaRPr sz="1463"/>
                    </a:p>
                  </a:txBody>
                  <a:tcPr marL="91450" marR="91450" marT="45725" marB="45725"/>
                </a:tc>
                <a:tc>
                  <a:txBody>
                    <a:bodyPr/>
                    <a:lstStyle/>
                    <a:p>
                      <a:pPr marL="0" marR="0" lvl="0" indent="0" algn="ctr" rtl="0">
                        <a:spcBef>
                          <a:spcPts val="0"/>
                        </a:spcBef>
                        <a:spcAft>
                          <a:spcPts val="0"/>
                        </a:spcAft>
                        <a:buNone/>
                      </a:pPr>
                      <a:r>
                        <a:rPr lang="en-US" sz="1463" b="0" i="0" u="none" strike="noStrike">
                          <a:solidFill>
                            <a:schemeClr val="dk1"/>
                          </a:solidFill>
                          <a:latin typeface="Calibri"/>
                          <a:ea typeface="Calibri"/>
                          <a:cs typeface="Calibri"/>
                          <a:sym typeface="Calibri"/>
                        </a:rPr>
                        <a:t>Hard Disk Drives (HDDs), Tape drives</a:t>
                      </a:r>
                      <a:endParaRPr sz="1463"/>
                    </a:p>
                  </a:txBody>
                  <a:tcPr marL="91450" marR="91450" marT="45725" marB="45725"/>
                </a:tc>
                <a:extLst>
                  <a:ext uri="{0D108BD9-81ED-4DB2-BD59-A6C34878D82A}">
                    <a16:rowId xmlns:a16="http://schemas.microsoft.com/office/drawing/2014/main" val="10002"/>
                  </a:ext>
                </a:extLst>
              </a:tr>
              <a:tr h="473975">
                <a:tc>
                  <a:txBody>
                    <a:bodyPr/>
                    <a:lstStyle/>
                    <a:p>
                      <a:pPr marL="0" marR="0" lvl="0" indent="0" algn="ctr" rtl="0">
                        <a:spcBef>
                          <a:spcPts val="0"/>
                        </a:spcBef>
                        <a:spcAft>
                          <a:spcPts val="0"/>
                        </a:spcAft>
                        <a:buNone/>
                      </a:pPr>
                      <a:r>
                        <a:rPr lang="en-US" sz="1463" b="0" i="0" u="none" strike="noStrike">
                          <a:solidFill>
                            <a:schemeClr val="dk1"/>
                          </a:solidFill>
                          <a:latin typeface="Calibri"/>
                          <a:ea typeface="Calibri"/>
                          <a:cs typeface="Calibri"/>
                          <a:sym typeface="Calibri"/>
                        </a:rPr>
                        <a:t>Cost per GB</a:t>
                      </a:r>
                      <a:endParaRPr sz="1463"/>
                    </a:p>
                  </a:txBody>
                  <a:tcPr marL="91450" marR="91450" marT="45725" marB="45725"/>
                </a:tc>
                <a:tc>
                  <a:txBody>
                    <a:bodyPr/>
                    <a:lstStyle/>
                    <a:p>
                      <a:pPr marL="0" marR="0" lvl="0" indent="0" algn="ctr" rtl="0">
                        <a:spcBef>
                          <a:spcPts val="0"/>
                        </a:spcBef>
                        <a:spcAft>
                          <a:spcPts val="0"/>
                        </a:spcAft>
                        <a:buNone/>
                      </a:pPr>
                      <a:r>
                        <a:rPr lang="en-US" sz="1463" b="0" i="0" u="none" strike="noStrike">
                          <a:solidFill>
                            <a:schemeClr val="dk1"/>
                          </a:solidFill>
                          <a:latin typeface="Calibri"/>
                          <a:ea typeface="Calibri"/>
                          <a:cs typeface="Calibri"/>
                          <a:sym typeface="Calibri"/>
                        </a:rPr>
                        <a:t>Higher</a:t>
                      </a:r>
                      <a:endParaRPr sz="1463"/>
                    </a:p>
                  </a:txBody>
                  <a:tcPr marL="91450" marR="91450" marT="45725" marB="45725"/>
                </a:tc>
                <a:tc>
                  <a:txBody>
                    <a:bodyPr/>
                    <a:lstStyle/>
                    <a:p>
                      <a:pPr marL="0" marR="0" lvl="0" indent="0" algn="ctr" rtl="0">
                        <a:spcBef>
                          <a:spcPts val="0"/>
                        </a:spcBef>
                        <a:spcAft>
                          <a:spcPts val="0"/>
                        </a:spcAft>
                        <a:buNone/>
                      </a:pPr>
                      <a:r>
                        <a:rPr lang="en-US" sz="1463" b="0" i="0" u="none" strike="noStrike">
                          <a:solidFill>
                            <a:schemeClr val="dk1"/>
                          </a:solidFill>
                          <a:latin typeface="Calibri"/>
                          <a:ea typeface="Calibri"/>
                          <a:cs typeface="Calibri"/>
                          <a:sym typeface="Calibri"/>
                        </a:rPr>
                        <a:t>Lower</a:t>
                      </a:r>
                      <a:endParaRPr sz="1463"/>
                    </a:p>
                  </a:txBody>
                  <a:tcPr marL="91450" marR="91450" marT="45725" marB="45725"/>
                </a:tc>
                <a:extLst>
                  <a:ext uri="{0D108BD9-81ED-4DB2-BD59-A6C34878D82A}">
                    <a16:rowId xmlns:a16="http://schemas.microsoft.com/office/drawing/2014/main" val="10003"/>
                  </a:ext>
                </a:extLst>
              </a:tr>
            </a:tbl>
          </a:graphicData>
        </a:graphic>
      </p:graphicFrame>
      <p:sp>
        <p:nvSpPr>
          <p:cNvPr id="362" name="Google Shape;362;p36"/>
          <p:cNvSpPr/>
          <p:nvPr/>
        </p:nvSpPr>
        <p:spPr>
          <a:xfrm>
            <a:off x="3812773" y="4120097"/>
            <a:ext cx="2366225"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i="1">
                <a:solidFill>
                  <a:schemeClr val="dk1"/>
                </a:solidFill>
                <a:latin typeface="Calibri"/>
                <a:ea typeface="Calibri"/>
                <a:cs typeface="Calibri"/>
                <a:sym typeface="Calibri"/>
              </a:rPr>
              <a:t>Table: Hot Storage Vs. Cold Storage</a:t>
            </a:r>
            <a:endParaRPr sz="1200" i="1">
              <a:solidFill>
                <a:schemeClr val="dk1"/>
              </a:solidFill>
              <a:latin typeface="Calibri"/>
              <a:ea typeface="Calibri"/>
              <a:cs typeface="Calibri"/>
              <a:sym typeface="Calibri"/>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Characteristics (Cont’d) </a:t>
            </a:r>
            <a:endParaRPr/>
          </a:p>
        </p:txBody>
      </p:sp>
      <p:sp>
        <p:nvSpPr>
          <p:cNvPr id="368" name="Google Shape;368;p37"/>
          <p:cNvSpPr txBox="1"/>
          <p:nvPr/>
        </p:nvSpPr>
        <p:spPr>
          <a:xfrm>
            <a:off x="472736" y="991673"/>
            <a:ext cx="8735658" cy="470898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Key Considerations when it comes to storage:</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Cost per gigabyte</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Storage capacity limits</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The maximum number of containers allowed</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Data encryption</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Storage compression and/or de-duplication</a:t>
            </a:r>
            <a:endParaRPr sz="14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If intelligent analysis of storage usage and/or automated optimization is provided</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Dynamic container resizing (e.g., capacity on demand)</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Data read/write speed</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Number of data reads/writes allowed, or cost per thousand reads/writes</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Data latency for reads/writes</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Data retrieval time for archives</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Archived data retrieval cost</a:t>
            </a:r>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Types</a:t>
            </a:r>
            <a:endParaRPr/>
          </a:p>
        </p:txBody>
      </p:sp>
      <p:grpSp>
        <p:nvGrpSpPr>
          <p:cNvPr id="374" name="Google Shape;374;p38"/>
          <p:cNvGrpSpPr/>
          <p:nvPr/>
        </p:nvGrpSpPr>
        <p:grpSpPr>
          <a:xfrm>
            <a:off x="1654976" y="1893193"/>
            <a:ext cx="6599222" cy="2814034"/>
            <a:chOff x="3447" y="795021"/>
            <a:chExt cx="6599222" cy="2814034"/>
          </a:xfrm>
        </p:grpSpPr>
        <p:sp>
          <p:nvSpPr>
            <p:cNvPr id="375" name="Google Shape;375;p38"/>
            <p:cNvSpPr/>
            <p:nvPr/>
          </p:nvSpPr>
          <p:spPr>
            <a:xfrm>
              <a:off x="3303058" y="2239226"/>
              <a:ext cx="2334498" cy="405160"/>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chemeClr val="accent2"/>
              </a:solidFill>
              <a:prstDash val="solid"/>
              <a:miter lim="800000"/>
              <a:headEnd type="none" w="sm" len="sm"/>
              <a:tailEnd type="none" w="sm" len="sm"/>
            </a:ln>
          </p:spPr>
        </p:sp>
        <p:sp>
          <p:nvSpPr>
            <p:cNvPr id="376" name="Google Shape;376;p38"/>
            <p:cNvSpPr/>
            <p:nvPr/>
          </p:nvSpPr>
          <p:spPr>
            <a:xfrm>
              <a:off x="3257338" y="2239226"/>
              <a:ext cx="91440" cy="405160"/>
            </a:xfrm>
            <a:custGeom>
              <a:avLst/>
              <a:gdLst/>
              <a:ahLst/>
              <a:cxnLst/>
              <a:rect l="l" t="t" r="r" b="b"/>
              <a:pathLst>
                <a:path w="120000" h="120000" extrusionOk="0">
                  <a:moveTo>
                    <a:pt x="60000" y="0"/>
                  </a:moveTo>
                  <a:lnTo>
                    <a:pt x="60000" y="120000"/>
                  </a:lnTo>
                </a:path>
              </a:pathLst>
            </a:custGeom>
            <a:noFill/>
            <a:ln w="12700" cap="flat" cmpd="sng">
              <a:solidFill>
                <a:schemeClr val="accent2"/>
              </a:solidFill>
              <a:prstDash val="solid"/>
              <a:miter lim="800000"/>
              <a:headEnd type="none" w="sm" len="sm"/>
              <a:tailEnd type="none" w="sm" len="sm"/>
            </a:ln>
          </p:spPr>
        </p:sp>
        <p:sp>
          <p:nvSpPr>
            <p:cNvPr id="377" name="Google Shape;377;p38"/>
            <p:cNvSpPr/>
            <p:nvPr/>
          </p:nvSpPr>
          <p:spPr>
            <a:xfrm>
              <a:off x="968559" y="2239226"/>
              <a:ext cx="2334498" cy="405160"/>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chemeClr val="accent2"/>
              </a:solidFill>
              <a:prstDash val="solid"/>
              <a:miter lim="800000"/>
              <a:headEnd type="none" w="sm" len="sm"/>
              <a:tailEnd type="none" w="sm" len="sm"/>
            </a:ln>
          </p:spPr>
        </p:sp>
        <p:sp>
          <p:nvSpPr>
            <p:cNvPr id="378" name="Google Shape;378;p38"/>
            <p:cNvSpPr/>
            <p:nvPr/>
          </p:nvSpPr>
          <p:spPr>
            <a:xfrm>
              <a:off x="3447" y="795021"/>
              <a:ext cx="6599222" cy="1444205"/>
            </a:xfrm>
            <a:prstGeom prst="rect">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8"/>
            <p:cNvSpPr txBox="1"/>
            <p:nvPr/>
          </p:nvSpPr>
          <p:spPr>
            <a:xfrm>
              <a:off x="3447" y="795021"/>
              <a:ext cx="6599222" cy="1444205"/>
            </a:xfrm>
            <a:prstGeom prst="rect">
              <a:avLst/>
            </a:prstGeom>
            <a:noFill/>
            <a:ln>
              <a:noFill/>
            </a:ln>
          </p:spPr>
          <p:txBody>
            <a:bodyPr spcFirstLastPara="1" wrap="square" lIns="8875" tIns="8875" rIns="8875" bIns="8875" anchor="ctr" anchorCtr="0">
              <a:noAutofit/>
            </a:bodyPr>
            <a:lstStyle/>
            <a:p>
              <a:pPr marL="0" marR="0" lvl="0" indent="0" algn="ctr" rtl="0">
                <a:lnSpc>
                  <a:spcPct val="90000"/>
                </a:lnSpc>
                <a:spcBef>
                  <a:spcPts val="0"/>
                </a:spcBef>
                <a:spcAft>
                  <a:spcPts val="0"/>
                </a:spcAft>
                <a:buNone/>
              </a:pPr>
              <a:r>
                <a:rPr lang="en-US" sz="1400">
                  <a:solidFill>
                    <a:schemeClr val="lt1"/>
                  </a:solidFill>
                  <a:latin typeface="Calibri"/>
                  <a:ea typeface="Calibri"/>
                  <a:cs typeface="Calibri"/>
                  <a:sym typeface="Calibri"/>
                </a:rPr>
                <a:t>Although data stored inside the hard disk is in binary format (0’s and 1’s); Basic categorization of data storage is done in three types:</a:t>
              </a:r>
              <a:endParaRPr sz="1400">
                <a:solidFill>
                  <a:schemeClr val="lt1"/>
                </a:solidFill>
                <a:latin typeface="Calibri"/>
                <a:ea typeface="Calibri"/>
                <a:cs typeface="Calibri"/>
                <a:sym typeface="Calibri"/>
              </a:endParaRPr>
            </a:p>
          </p:txBody>
        </p:sp>
        <p:sp>
          <p:nvSpPr>
            <p:cNvPr id="380" name="Google Shape;380;p38"/>
            <p:cNvSpPr/>
            <p:nvPr/>
          </p:nvSpPr>
          <p:spPr>
            <a:xfrm>
              <a:off x="3890" y="2644387"/>
              <a:ext cx="1929337" cy="964668"/>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txBox="1"/>
            <p:nvPr/>
          </p:nvSpPr>
          <p:spPr>
            <a:xfrm>
              <a:off x="3890" y="2644387"/>
              <a:ext cx="1929337" cy="964668"/>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b="1">
                  <a:solidFill>
                    <a:schemeClr val="lt1"/>
                  </a:solidFill>
                  <a:latin typeface="Calibri"/>
                  <a:ea typeface="Calibri"/>
                  <a:cs typeface="Calibri"/>
                  <a:sym typeface="Calibri"/>
                </a:rPr>
                <a:t>Files</a:t>
              </a:r>
              <a:endParaRPr sz="2000" b="1">
                <a:solidFill>
                  <a:schemeClr val="lt1"/>
                </a:solidFill>
                <a:latin typeface="Calibri"/>
                <a:ea typeface="Calibri"/>
                <a:cs typeface="Calibri"/>
                <a:sym typeface="Calibri"/>
              </a:endParaRPr>
            </a:p>
          </p:txBody>
        </p:sp>
        <p:sp>
          <p:nvSpPr>
            <p:cNvPr id="382" name="Google Shape;382;p38"/>
            <p:cNvSpPr/>
            <p:nvPr/>
          </p:nvSpPr>
          <p:spPr>
            <a:xfrm>
              <a:off x="2338389" y="2644387"/>
              <a:ext cx="1929337" cy="964668"/>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txBox="1"/>
            <p:nvPr/>
          </p:nvSpPr>
          <p:spPr>
            <a:xfrm>
              <a:off x="2338389" y="2644387"/>
              <a:ext cx="1929337" cy="964668"/>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b="1">
                  <a:solidFill>
                    <a:schemeClr val="lt1"/>
                  </a:solidFill>
                  <a:latin typeface="Calibri"/>
                  <a:ea typeface="Calibri"/>
                  <a:cs typeface="Calibri"/>
                  <a:sym typeface="Calibri"/>
                </a:rPr>
                <a:t>Blocks</a:t>
              </a:r>
              <a:endParaRPr sz="4400" b="1">
                <a:solidFill>
                  <a:schemeClr val="lt1"/>
                </a:solidFill>
                <a:latin typeface="Calibri"/>
                <a:ea typeface="Calibri"/>
                <a:cs typeface="Calibri"/>
                <a:sym typeface="Calibri"/>
              </a:endParaRPr>
            </a:p>
          </p:txBody>
        </p:sp>
        <p:sp>
          <p:nvSpPr>
            <p:cNvPr id="384" name="Google Shape;384;p38"/>
            <p:cNvSpPr/>
            <p:nvPr/>
          </p:nvSpPr>
          <p:spPr>
            <a:xfrm>
              <a:off x="4672888" y="2644387"/>
              <a:ext cx="1929337" cy="964668"/>
            </a:xfrm>
            <a:prstGeom prst="rect">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txBox="1"/>
            <p:nvPr/>
          </p:nvSpPr>
          <p:spPr>
            <a:xfrm>
              <a:off x="4672888" y="2644387"/>
              <a:ext cx="1929337" cy="964668"/>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b="1">
                  <a:solidFill>
                    <a:schemeClr val="lt1"/>
                  </a:solidFill>
                  <a:latin typeface="Calibri"/>
                  <a:ea typeface="Calibri"/>
                  <a:cs typeface="Calibri"/>
                  <a:sym typeface="Calibri"/>
                </a:rPr>
                <a:t>Objects</a:t>
              </a:r>
              <a:endParaRPr sz="4400" b="1">
                <a:solidFill>
                  <a:schemeClr val="lt1"/>
                </a:solidFill>
                <a:latin typeface="Calibri"/>
                <a:ea typeface="Calibri"/>
                <a:cs typeface="Calibri"/>
                <a:sym typeface="Calibri"/>
              </a:endParaRPr>
            </a:p>
          </p:txBody>
        </p:sp>
      </p:gr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Types: Files </a:t>
            </a:r>
            <a:endParaRPr/>
          </a:p>
        </p:txBody>
      </p:sp>
      <p:sp>
        <p:nvSpPr>
          <p:cNvPr id="391" name="Google Shape;391;p39"/>
          <p:cNvSpPr txBox="1"/>
          <p:nvPr/>
        </p:nvSpPr>
        <p:spPr>
          <a:xfrm>
            <a:off x="498493" y="1159097"/>
            <a:ext cx="5013666" cy="26776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Based on filing cabinet</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Structure: </a:t>
            </a:r>
            <a:endParaRPr/>
          </a:p>
          <a:p>
            <a:pPr marL="0" marR="0" lvl="0" indent="0" algn="l" rtl="0">
              <a:lnSpc>
                <a:spcPct val="150000"/>
              </a:lnSpc>
              <a:spcBef>
                <a:spcPts val="0"/>
              </a:spcBef>
              <a:spcAft>
                <a:spcPts val="0"/>
              </a:spcAft>
              <a:buNone/>
            </a:pPr>
            <a:r>
              <a:rPr lang="en-US" sz="1600">
                <a:solidFill>
                  <a:schemeClr val="dk1"/>
                </a:solidFill>
                <a:latin typeface="Calibri"/>
                <a:ea typeface="Calibri"/>
                <a:cs typeface="Calibri"/>
                <a:sym typeface="Calibri"/>
              </a:rPr>
              <a:t>      Filing Cabinet 🡪 Folders 🡪 (Sub Folders) 🡪 Files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File systems in different Operating systems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Windows -  New Technology File System (NTFS)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Macs - Apple File System (APFS), </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Linux - fourth extended file system (ext4),</a:t>
            </a:r>
            <a:endParaRPr/>
          </a:p>
        </p:txBody>
      </p:sp>
      <p:pic>
        <p:nvPicPr>
          <p:cNvPr id="392" name="Google Shape;392;p39"/>
          <p:cNvPicPr preferRelativeResize="0"/>
          <p:nvPr/>
        </p:nvPicPr>
        <p:blipFill rotWithShape="1">
          <a:blip r:embed="rId3">
            <a:alphaModFix/>
          </a:blip>
          <a:srcRect/>
          <a:stretch/>
        </p:blipFill>
        <p:spPr>
          <a:xfrm>
            <a:off x="5994400" y="1030309"/>
            <a:ext cx="3533775" cy="54102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4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Types: Blocks</a:t>
            </a:r>
            <a:endParaRPr/>
          </a:p>
        </p:txBody>
      </p:sp>
      <p:sp>
        <p:nvSpPr>
          <p:cNvPr id="398" name="Google Shape;398;p40"/>
          <p:cNvSpPr txBox="1"/>
          <p:nvPr/>
        </p:nvSpPr>
        <p:spPr>
          <a:xfrm>
            <a:off x="498492" y="1159097"/>
            <a:ext cx="8568235" cy="830997"/>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Files are split in to equal sized chunks 🡪 assigned to unique ID 🡪 storage in hard drive</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Blocks does not need any file structure as they are assigned to a unique ID  </a:t>
            </a:r>
            <a:endParaRPr sz="1600">
              <a:solidFill>
                <a:schemeClr val="dk1"/>
              </a:solidFill>
              <a:latin typeface="Calibri"/>
              <a:ea typeface="Calibri"/>
              <a:cs typeface="Calibri"/>
              <a:sym typeface="Calibri"/>
            </a:endParaRPr>
          </a:p>
        </p:txBody>
      </p:sp>
      <p:pic>
        <p:nvPicPr>
          <p:cNvPr id="399" name="Google Shape;399;p40"/>
          <p:cNvPicPr preferRelativeResize="0"/>
          <p:nvPr/>
        </p:nvPicPr>
        <p:blipFill rotWithShape="1">
          <a:blip r:embed="rId3">
            <a:alphaModFix/>
          </a:blip>
          <a:srcRect/>
          <a:stretch/>
        </p:blipFill>
        <p:spPr>
          <a:xfrm>
            <a:off x="2687109" y="2257508"/>
            <a:ext cx="3893995" cy="3000146"/>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4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Types: Objects</a:t>
            </a:r>
            <a:endParaRPr/>
          </a:p>
        </p:txBody>
      </p:sp>
      <p:sp>
        <p:nvSpPr>
          <p:cNvPr id="405" name="Google Shape;405;p41"/>
          <p:cNvSpPr txBox="1"/>
          <p:nvPr/>
        </p:nvSpPr>
        <p:spPr>
          <a:xfrm>
            <a:off x="498492" y="953033"/>
            <a:ext cx="8568235" cy="193899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Object type is used to store unstructured data; example pictures and videos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Most of the organizations use object storage to analyze and retrieve their unstructured data effectively </a:t>
            </a:r>
            <a:endParaRPr sz="1600">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Every unit is stored as an object no matter its type and size </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Following are the characteristic of an object:</a:t>
            </a:r>
            <a:endParaRPr/>
          </a:p>
        </p:txBody>
      </p:sp>
      <p:grpSp>
        <p:nvGrpSpPr>
          <p:cNvPr id="406" name="Google Shape;406;p41"/>
          <p:cNvGrpSpPr/>
          <p:nvPr/>
        </p:nvGrpSpPr>
        <p:grpSpPr>
          <a:xfrm>
            <a:off x="3326645" y="2684434"/>
            <a:ext cx="3598292" cy="3598292"/>
            <a:chOff x="1510724" y="2164"/>
            <a:chExt cx="3598292" cy="3598292"/>
          </a:xfrm>
        </p:grpSpPr>
        <p:sp>
          <p:nvSpPr>
            <p:cNvPr id="407" name="Google Shape;407;p41"/>
            <p:cNvSpPr/>
            <p:nvPr/>
          </p:nvSpPr>
          <p:spPr>
            <a:xfrm>
              <a:off x="2836339" y="1327779"/>
              <a:ext cx="947062" cy="947062"/>
            </a:xfrm>
            <a:prstGeom prst="ellipse">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41"/>
            <p:cNvSpPr txBox="1"/>
            <p:nvPr/>
          </p:nvSpPr>
          <p:spPr>
            <a:xfrm>
              <a:off x="2975033" y="1466473"/>
              <a:ext cx="669674" cy="669674"/>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Object</a:t>
              </a:r>
              <a:endParaRPr sz="1900">
                <a:solidFill>
                  <a:schemeClr val="lt1"/>
                </a:solidFill>
                <a:latin typeface="Calibri"/>
                <a:ea typeface="Calibri"/>
                <a:cs typeface="Calibri"/>
                <a:sym typeface="Calibri"/>
              </a:endParaRPr>
            </a:p>
          </p:txBody>
        </p:sp>
        <p:sp>
          <p:nvSpPr>
            <p:cNvPr id="409" name="Google Shape;409;p41"/>
            <p:cNvSpPr/>
            <p:nvPr/>
          </p:nvSpPr>
          <p:spPr>
            <a:xfrm rot="-5400000">
              <a:off x="3209554" y="983180"/>
              <a:ext cx="200632" cy="322001"/>
            </a:xfrm>
            <a:prstGeom prst="rightArrow">
              <a:avLst>
                <a:gd name="adj1" fmla="val 60000"/>
                <a:gd name="adj2"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1"/>
            <p:cNvSpPr txBox="1"/>
            <p:nvPr/>
          </p:nvSpPr>
          <p:spPr>
            <a:xfrm rot="-5400000">
              <a:off x="3239649" y="1077675"/>
              <a:ext cx="140442" cy="1932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Calibri"/>
                <a:ea typeface="Calibri"/>
                <a:cs typeface="Calibri"/>
                <a:sym typeface="Calibri"/>
              </a:endParaRPr>
            </a:p>
          </p:txBody>
        </p:sp>
        <p:sp>
          <p:nvSpPr>
            <p:cNvPr id="411" name="Google Shape;411;p41"/>
            <p:cNvSpPr/>
            <p:nvPr/>
          </p:nvSpPr>
          <p:spPr>
            <a:xfrm>
              <a:off x="2836339" y="2164"/>
              <a:ext cx="947062" cy="947062"/>
            </a:xfrm>
            <a:prstGeom prst="ellipse">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41"/>
            <p:cNvSpPr txBox="1"/>
            <p:nvPr/>
          </p:nvSpPr>
          <p:spPr>
            <a:xfrm>
              <a:off x="2975033" y="140858"/>
              <a:ext cx="669674" cy="669674"/>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Data</a:t>
              </a:r>
              <a:endParaRPr sz="1200">
                <a:solidFill>
                  <a:schemeClr val="lt1"/>
                </a:solidFill>
                <a:latin typeface="Calibri"/>
                <a:ea typeface="Calibri"/>
                <a:cs typeface="Calibri"/>
                <a:sym typeface="Calibri"/>
              </a:endParaRPr>
            </a:p>
          </p:txBody>
        </p:sp>
        <p:sp>
          <p:nvSpPr>
            <p:cNvPr id="413" name="Google Shape;413;p41"/>
            <p:cNvSpPr/>
            <p:nvPr/>
          </p:nvSpPr>
          <p:spPr>
            <a:xfrm>
              <a:off x="3866683" y="1640309"/>
              <a:ext cx="200632" cy="322001"/>
            </a:xfrm>
            <a:prstGeom prst="rightArrow">
              <a:avLst>
                <a:gd name="adj1" fmla="val 60000"/>
                <a:gd name="adj2"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1"/>
            <p:cNvSpPr txBox="1"/>
            <p:nvPr/>
          </p:nvSpPr>
          <p:spPr>
            <a:xfrm>
              <a:off x="3866683" y="1704709"/>
              <a:ext cx="140442" cy="1932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Calibri"/>
                <a:ea typeface="Calibri"/>
                <a:cs typeface="Calibri"/>
                <a:sym typeface="Calibri"/>
              </a:endParaRPr>
            </a:p>
          </p:txBody>
        </p:sp>
        <p:sp>
          <p:nvSpPr>
            <p:cNvPr id="415" name="Google Shape;415;p41"/>
            <p:cNvSpPr/>
            <p:nvPr/>
          </p:nvSpPr>
          <p:spPr>
            <a:xfrm>
              <a:off x="4161954" y="1327779"/>
              <a:ext cx="947062" cy="947062"/>
            </a:xfrm>
            <a:prstGeom prst="ellipse">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1"/>
            <p:cNvSpPr txBox="1"/>
            <p:nvPr/>
          </p:nvSpPr>
          <p:spPr>
            <a:xfrm>
              <a:off x="4300648" y="1466473"/>
              <a:ext cx="669674" cy="669674"/>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ID</a:t>
              </a:r>
              <a:endParaRPr sz="1200">
                <a:solidFill>
                  <a:schemeClr val="lt1"/>
                </a:solidFill>
                <a:latin typeface="Calibri"/>
                <a:ea typeface="Calibri"/>
                <a:cs typeface="Calibri"/>
                <a:sym typeface="Calibri"/>
              </a:endParaRPr>
            </a:p>
          </p:txBody>
        </p:sp>
        <p:sp>
          <p:nvSpPr>
            <p:cNvPr id="417" name="Google Shape;417;p41"/>
            <p:cNvSpPr/>
            <p:nvPr/>
          </p:nvSpPr>
          <p:spPr>
            <a:xfrm rot="5400000">
              <a:off x="3209554" y="2297439"/>
              <a:ext cx="200632" cy="322001"/>
            </a:xfrm>
            <a:prstGeom prst="rightArrow">
              <a:avLst>
                <a:gd name="adj1" fmla="val 60000"/>
                <a:gd name="adj2" fmla="val 5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txBox="1"/>
            <p:nvPr/>
          </p:nvSpPr>
          <p:spPr>
            <a:xfrm rot="5400000">
              <a:off x="3239649" y="2331744"/>
              <a:ext cx="140442" cy="1932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Calibri"/>
                <a:ea typeface="Calibri"/>
                <a:cs typeface="Calibri"/>
                <a:sym typeface="Calibri"/>
              </a:endParaRPr>
            </a:p>
          </p:txBody>
        </p:sp>
        <p:sp>
          <p:nvSpPr>
            <p:cNvPr id="419" name="Google Shape;419;p41"/>
            <p:cNvSpPr/>
            <p:nvPr/>
          </p:nvSpPr>
          <p:spPr>
            <a:xfrm>
              <a:off x="2836339" y="2653394"/>
              <a:ext cx="947062" cy="947062"/>
            </a:xfrm>
            <a:prstGeom prst="ellipse">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txBox="1"/>
            <p:nvPr/>
          </p:nvSpPr>
          <p:spPr>
            <a:xfrm>
              <a:off x="2975033" y="2792088"/>
              <a:ext cx="669674" cy="669674"/>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Attributes</a:t>
              </a:r>
              <a:endParaRPr sz="1200">
                <a:solidFill>
                  <a:schemeClr val="lt1"/>
                </a:solidFill>
                <a:latin typeface="Calibri"/>
                <a:ea typeface="Calibri"/>
                <a:cs typeface="Calibri"/>
                <a:sym typeface="Calibri"/>
              </a:endParaRPr>
            </a:p>
          </p:txBody>
        </p:sp>
        <p:sp>
          <p:nvSpPr>
            <p:cNvPr id="421" name="Google Shape;421;p41"/>
            <p:cNvSpPr/>
            <p:nvPr/>
          </p:nvSpPr>
          <p:spPr>
            <a:xfrm rot="10800000">
              <a:off x="2552424" y="1640309"/>
              <a:ext cx="200632" cy="322001"/>
            </a:xfrm>
            <a:prstGeom prst="rightArrow">
              <a:avLst>
                <a:gd name="adj1" fmla="val 60000"/>
                <a:gd name="adj2" fmla="val 50000"/>
              </a:avLst>
            </a:prstGeom>
            <a:solidFill>
              <a:srgbClr val="4372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1"/>
            <p:cNvSpPr txBox="1"/>
            <p:nvPr/>
          </p:nvSpPr>
          <p:spPr>
            <a:xfrm>
              <a:off x="2612614" y="1704709"/>
              <a:ext cx="140442" cy="193201"/>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endParaRPr sz="1200">
                <a:solidFill>
                  <a:schemeClr val="lt1"/>
                </a:solidFill>
                <a:latin typeface="Calibri"/>
                <a:ea typeface="Calibri"/>
                <a:cs typeface="Calibri"/>
                <a:sym typeface="Calibri"/>
              </a:endParaRPr>
            </a:p>
          </p:txBody>
        </p:sp>
        <p:sp>
          <p:nvSpPr>
            <p:cNvPr id="423" name="Google Shape;423;p41"/>
            <p:cNvSpPr/>
            <p:nvPr/>
          </p:nvSpPr>
          <p:spPr>
            <a:xfrm>
              <a:off x="1510724" y="1327779"/>
              <a:ext cx="947062" cy="947062"/>
            </a:xfrm>
            <a:prstGeom prst="ellipse">
              <a:avLst/>
            </a:prstGeom>
            <a:solidFill>
              <a:srgbClr val="4372C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1"/>
            <p:cNvSpPr txBox="1"/>
            <p:nvPr/>
          </p:nvSpPr>
          <p:spPr>
            <a:xfrm>
              <a:off x="1649418" y="1466473"/>
              <a:ext cx="669674" cy="669674"/>
            </a:xfrm>
            <a:prstGeom prst="rect">
              <a:avLst/>
            </a:prstGeom>
            <a:noFill/>
            <a:ln>
              <a:noFill/>
            </a:ln>
          </p:spPr>
          <p:txBody>
            <a:bodyPr spcFirstLastPara="1" wrap="square" lIns="15225" tIns="15225" rIns="15225" bIns="15225" anchor="ctr" anchorCtr="0">
              <a:noAutofit/>
            </a:bodyPr>
            <a:lstStyle/>
            <a:p>
              <a:pPr marL="0" marR="0" lvl="0" indent="0" algn="ctr" rtl="0">
                <a:lnSpc>
                  <a:spcPct val="90000"/>
                </a:lnSpc>
                <a:spcBef>
                  <a:spcPts val="0"/>
                </a:spcBef>
                <a:spcAft>
                  <a:spcPts val="0"/>
                </a:spcAft>
                <a:buNone/>
              </a:pPr>
              <a:r>
                <a:rPr lang="en-US" sz="1200">
                  <a:solidFill>
                    <a:schemeClr val="lt1"/>
                  </a:solidFill>
                  <a:latin typeface="Calibri"/>
                  <a:ea typeface="Calibri"/>
                  <a:cs typeface="Calibri"/>
                  <a:sym typeface="Calibri"/>
                </a:rPr>
                <a:t>Meta Data</a:t>
              </a:r>
              <a:endParaRPr sz="1200">
                <a:solidFill>
                  <a:schemeClr val="lt1"/>
                </a:solidFill>
                <a:latin typeface="Calibri"/>
                <a:ea typeface="Calibri"/>
                <a:cs typeface="Calibri"/>
                <a:sym typeface="Calibri"/>
              </a:endParaRPr>
            </a:p>
          </p:txBody>
        </p:sp>
      </p:gr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Features</a:t>
            </a:r>
            <a:endParaRPr/>
          </a:p>
        </p:txBody>
      </p:sp>
      <p:grpSp>
        <p:nvGrpSpPr>
          <p:cNvPr id="430" name="Google Shape;430;p42"/>
          <p:cNvGrpSpPr/>
          <p:nvPr/>
        </p:nvGrpSpPr>
        <p:grpSpPr>
          <a:xfrm>
            <a:off x="1653249" y="2495068"/>
            <a:ext cx="6602676" cy="1867862"/>
            <a:chOff x="1720" y="1268107"/>
            <a:chExt cx="6602676" cy="1867862"/>
          </a:xfrm>
        </p:grpSpPr>
        <p:sp>
          <p:nvSpPr>
            <p:cNvPr id="431" name="Google Shape;431;p42"/>
            <p:cNvSpPr/>
            <p:nvPr/>
          </p:nvSpPr>
          <p:spPr>
            <a:xfrm>
              <a:off x="1720" y="1767652"/>
              <a:ext cx="1737546" cy="868773"/>
            </a:xfrm>
            <a:prstGeom prst="roundRect">
              <a:avLst>
                <a:gd name="adj" fmla="val 10000"/>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2"/>
            <p:cNvSpPr txBox="1"/>
            <p:nvPr/>
          </p:nvSpPr>
          <p:spPr>
            <a:xfrm>
              <a:off x="27165" y="1793097"/>
              <a:ext cx="1686656" cy="817883"/>
            </a:xfrm>
            <a:prstGeom prst="rect">
              <a:avLst/>
            </a:prstGeom>
            <a:noFill/>
            <a:ln>
              <a:noFill/>
            </a:ln>
          </p:spPr>
          <p:txBody>
            <a:bodyPr spcFirstLastPara="1" wrap="square" lIns="12700" tIns="12700" rIns="12700" bIns="12700" anchor="ctr" anchorCtr="0">
              <a:noAutofit/>
            </a:bodyPr>
            <a:lstStyle/>
            <a:p>
              <a:pPr marL="0" marR="0" lvl="0" indent="0" algn="ctr" rtl="0">
                <a:lnSpc>
                  <a:spcPct val="90000"/>
                </a:lnSpc>
                <a:spcBef>
                  <a:spcPts val="0"/>
                </a:spcBef>
                <a:spcAft>
                  <a:spcPts val="0"/>
                </a:spcAft>
                <a:buNone/>
              </a:pPr>
              <a:r>
                <a:rPr lang="en-US" sz="2000">
                  <a:solidFill>
                    <a:schemeClr val="lt1"/>
                  </a:solidFill>
                  <a:latin typeface="Calibri"/>
                  <a:ea typeface="Calibri"/>
                  <a:cs typeface="Calibri"/>
                  <a:sym typeface="Calibri"/>
                </a:rPr>
                <a:t>Storage Features</a:t>
              </a:r>
              <a:endParaRPr sz="2000">
                <a:solidFill>
                  <a:schemeClr val="lt1"/>
                </a:solidFill>
                <a:latin typeface="Calibri"/>
                <a:ea typeface="Calibri"/>
                <a:cs typeface="Calibri"/>
                <a:sym typeface="Calibri"/>
              </a:endParaRPr>
            </a:p>
          </p:txBody>
        </p:sp>
        <p:sp>
          <p:nvSpPr>
            <p:cNvPr id="433" name="Google Shape;433;p42"/>
            <p:cNvSpPr/>
            <p:nvPr/>
          </p:nvSpPr>
          <p:spPr>
            <a:xfrm rot="-2142401">
              <a:off x="1658817" y="1934512"/>
              <a:ext cx="855917" cy="35507"/>
            </a:xfrm>
            <a:custGeom>
              <a:avLst/>
              <a:gdLst/>
              <a:ahLst/>
              <a:cxnLst/>
              <a:rect l="l" t="t" r="r" b="b"/>
              <a:pathLst>
                <a:path w="120000" h="120000" extrusionOk="0">
                  <a:moveTo>
                    <a:pt x="0" y="59998"/>
                  </a:moveTo>
                  <a:lnTo>
                    <a:pt x="120000" y="59998"/>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2"/>
            <p:cNvSpPr txBox="1"/>
            <p:nvPr/>
          </p:nvSpPr>
          <p:spPr>
            <a:xfrm rot="-2142401">
              <a:off x="2065378" y="1930868"/>
              <a:ext cx="42795" cy="4279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435" name="Google Shape;435;p42"/>
            <p:cNvSpPr/>
            <p:nvPr/>
          </p:nvSpPr>
          <p:spPr>
            <a:xfrm>
              <a:off x="2434285" y="1268107"/>
              <a:ext cx="1737546" cy="868773"/>
            </a:xfrm>
            <a:prstGeom prst="roundRect">
              <a:avLst>
                <a:gd name="adj" fmla="val 10000"/>
              </a:avLst>
            </a:prstGeom>
            <a:solidFill>
              <a:srgbClr val="54813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2"/>
            <p:cNvSpPr txBox="1"/>
            <p:nvPr/>
          </p:nvSpPr>
          <p:spPr>
            <a:xfrm>
              <a:off x="2459730" y="1293552"/>
              <a:ext cx="1686656" cy="817883"/>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Compression</a:t>
              </a:r>
              <a:endParaRPr sz="1800">
                <a:solidFill>
                  <a:schemeClr val="lt1"/>
                </a:solidFill>
                <a:latin typeface="Calibri"/>
                <a:ea typeface="Calibri"/>
                <a:cs typeface="Calibri"/>
                <a:sym typeface="Calibri"/>
              </a:endParaRPr>
            </a:p>
          </p:txBody>
        </p:sp>
        <p:sp>
          <p:nvSpPr>
            <p:cNvPr id="437" name="Google Shape;437;p42"/>
            <p:cNvSpPr/>
            <p:nvPr/>
          </p:nvSpPr>
          <p:spPr>
            <a:xfrm>
              <a:off x="4171831" y="1684740"/>
              <a:ext cx="695018" cy="35507"/>
            </a:xfrm>
            <a:custGeom>
              <a:avLst/>
              <a:gdLst/>
              <a:ahLst/>
              <a:cxnLst/>
              <a:rect l="l" t="t" r="r" b="b"/>
              <a:pathLst>
                <a:path w="120000" h="120000" extrusionOk="0">
                  <a:moveTo>
                    <a:pt x="0" y="59998"/>
                  </a:moveTo>
                  <a:lnTo>
                    <a:pt x="120000" y="59998"/>
                  </a:lnTo>
                </a:path>
              </a:pathLst>
            </a:custGeom>
            <a:no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2"/>
            <p:cNvSpPr txBox="1"/>
            <p:nvPr/>
          </p:nvSpPr>
          <p:spPr>
            <a:xfrm>
              <a:off x="4501965" y="1685118"/>
              <a:ext cx="34750" cy="3475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439" name="Google Shape;439;p42"/>
            <p:cNvSpPr/>
            <p:nvPr/>
          </p:nvSpPr>
          <p:spPr>
            <a:xfrm>
              <a:off x="4866850" y="1268107"/>
              <a:ext cx="1737546" cy="868773"/>
            </a:xfrm>
            <a:prstGeom prst="roundRect">
              <a:avLst>
                <a:gd name="adj" fmla="val 10000"/>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2"/>
            <p:cNvSpPr txBox="1"/>
            <p:nvPr/>
          </p:nvSpPr>
          <p:spPr>
            <a:xfrm>
              <a:off x="4892295" y="1293552"/>
              <a:ext cx="1686656" cy="817883"/>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Makes files smaller to save the storage space</a:t>
              </a:r>
              <a:endParaRPr sz="1800">
                <a:solidFill>
                  <a:schemeClr val="lt1"/>
                </a:solidFill>
                <a:latin typeface="Calibri"/>
                <a:ea typeface="Calibri"/>
                <a:cs typeface="Calibri"/>
                <a:sym typeface="Calibri"/>
              </a:endParaRPr>
            </a:p>
          </p:txBody>
        </p:sp>
        <p:sp>
          <p:nvSpPr>
            <p:cNvPr id="441" name="Google Shape;441;p42"/>
            <p:cNvSpPr/>
            <p:nvPr/>
          </p:nvSpPr>
          <p:spPr>
            <a:xfrm rot="2142401">
              <a:off x="1658817" y="2434057"/>
              <a:ext cx="855917" cy="35507"/>
            </a:xfrm>
            <a:custGeom>
              <a:avLst/>
              <a:gdLst/>
              <a:ahLst/>
              <a:cxnLst/>
              <a:rect l="l" t="t" r="r" b="b"/>
              <a:pathLst>
                <a:path w="120000" h="120000" extrusionOk="0">
                  <a:moveTo>
                    <a:pt x="0" y="59998"/>
                  </a:moveTo>
                  <a:lnTo>
                    <a:pt x="120000" y="59998"/>
                  </a:lnTo>
                </a:path>
              </a:pathLst>
            </a:custGeom>
            <a:no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2"/>
            <p:cNvSpPr txBox="1"/>
            <p:nvPr/>
          </p:nvSpPr>
          <p:spPr>
            <a:xfrm rot="2142401">
              <a:off x="2065378" y="2430413"/>
              <a:ext cx="42795" cy="42795"/>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443" name="Google Shape;443;p42"/>
            <p:cNvSpPr/>
            <p:nvPr/>
          </p:nvSpPr>
          <p:spPr>
            <a:xfrm>
              <a:off x="2434285" y="2267196"/>
              <a:ext cx="1737546" cy="868773"/>
            </a:xfrm>
            <a:prstGeom prst="roundRect">
              <a:avLst>
                <a:gd name="adj" fmla="val 10000"/>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2"/>
            <p:cNvSpPr txBox="1"/>
            <p:nvPr/>
          </p:nvSpPr>
          <p:spPr>
            <a:xfrm>
              <a:off x="2459730" y="2292641"/>
              <a:ext cx="1686656" cy="817883"/>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Deduplication</a:t>
              </a:r>
              <a:endParaRPr sz="1800">
                <a:solidFill>
                  <a:schemeClr val="lt1"/>
                </a:solidFill>
                <a:latin typeface="Calibri"/>
                <a:ea typeface="Calibri"/>
                <a:cs typeface="Calibri"/>
                <a:sym typeface="Calibri"/>
              </a:endParaRPr>
            </a:p>
          </p:txBody>
        </p:sp>
        <p:sp>
          <p:nvSpPr>
            <p:cNvPr id="445" name="Google Shape;445;p42"/>
            <p:cNvSpPr/>
            <p:nvPr/>
          </p:nvSpPr>
          <p:spPr>
            <a:xfrm>
              <a:off x="4171831" y="2683829"/>
              <a:ext cx="695018" cy="35507"/>
            </a:xfrm>
            <a:custGeom>
              <a:avLst/>
              <a:gdLst/>
              <a:ahLst/>
              <a:cxnLst/>
              <a:rect l="l" t="t" r="r" b="b"/>
              <a:pathLst>
                <a:path w="120000" h="120000" extrusionOk="0">
                  <a:moveTo>
                    <a:pt x="0" y="59998"/>
                  </a:moveTo>
                  <a:lnTo>
                    <a:pt x="120000" y="59998"/>
                  </a:lnTo>
                </a:path>
              </a:pathLst>
            </a:custGeom>
            <a:no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2"/>
            <p:cNvSpPr txBox="1"/>
            <p:nvPr/>
          </p:nvSpPr>
          <p:spPr>
            <a:xfrm>
              <a:off x="4501965" y="2684208"/>
              <a:ext cx="34750" cy="34750"/>
            </a:xfrm>
            <a:prstGeom prst="rect">
              <a:avLst/>
            </a:prstGeom>
            <a:noFill/>
            <a:ln>
              <a:noFill/>
            </a:ln>
          </p:spPr>
          <p:txBody>
            <a:bodyPr spcFirstLastPara="1" wrap="square" lIns="12700" tIns="0" rIns="12700" bIns="0" anchor="ctr" anchorCtr="0">
              <a:noAutofit/>
            </a:bodyPr>
            <a:lstStyle/>
            <a:p>
              <a:pPr marL="0" marR="0" lvl="0" indent="0" algn="ctr" rtl="0">
                <a:lnSpc>
                  <a:spcPct val="90000"/>
                </a:lnSpc>
                <a:spcBef>
                  <a:spcPts val="0"/>
                </a:spcBef>
                <a:spcAft>
                  <a:spcPts val="0"/>
                </a:spcAft>
                <a:buNone/>
              </a:pPr>
              <a:endParaRPr sz="500">
                <a:solidFill>
                  <a:schemeClr val="dk1"/>
                </a:solidFill>
                <a:latin typeface="Calibri"/>
                <a:ea typeface="Calibri"/>
                <a:cs typeface="Calibri"/>
                <a:sym typeface="Calibri"/>
              </a:endParaRPr>
            </a:p>
          </p:txBody>
        </p:sp>
        <p:sp>
          <p:nvSpPr>
            <p:cNvPr id="447" name="Google Shape;447;p42"/>
            <p:cNvSpPr/>
            <p:nvPr/>
          </p:nvSpPr>
          <p:spPr>
            <a:xfrm>
              <a:off x="4866850" y="2267196"/>
              <a:ext cx="1737546" cy="868773"/>
            </a:xfrm>
            <a:prstGeom prst="roundRect">
              <a:avLst>
                <a:gd name="adj" fmla="val 10000"/>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txBox="1"/>
            <p:nvPr/>
          </p:nvSpPr>
          <p:spPr>
            <a:xfrm>
              <a:off x="4892295" y="2292641"/>
              <a:ext cx="1686656" cy="817883"/>
            </a:xfrm>
            <a:prstGeom prst="rect">
              <a:avLst/>
            </a:prstGeom>
            <a:noFill/>
            <a:ln>
              <a:noFill/>
            </a:ln>
          </p:spPr>
          <p:txBody>
            <a:bodyPr spcFirstLastPara="1" wrap="square" lIns="11425" tIns="11425" rIns="11425" bIns="11425" anchor="ctr" anchorCtr="0">
              <a:noAutofit/>
            </a:bodyPr>
            <a:lstStyle/>
            <a:p>
              <a:pPr marL="0" marR="0" lvl="0" indent="0" algn="ctr" rtl="0">
                <a:lnSpc>
                  <a:spcPct val="90000"/>
                </a:lnSpc>
                <a:spcBef>
                  <a:spcPts val="0"/>
                </a:spcBef>
                <a:spcAft>
                  <a:spcPts val="0"/>
                </a:spcAft>
                <a:buNone/>
              </a:pPr>
              <a:r>
                <a:rPr lang="en-US" sz="1800">
                  <a:solidFill>
                    <a:schemeClr val="lt1"/>
                  </a:solidFill>
                  <a:latin typeface="Calibri"/>
                  <a:ea typeface="Calibri"/>
                  <a:cs typeface="Calibri"/>
                  <a:sym typeface="Calibri"/>
                </a:rPr>
                <a:t>Eliminates duplicate data</a:t>
              </a:r>
              <a:endParaRPr sz="1800">
                <a:solidFill>
                  <a:schemeClr val="lt1"/>
                </a:solidFill>
                <a:latin typeface="Calibri"/>
                <a:ea typeface="Calibri"/>
                <a:cs typeface="Calibri"/>
                <a:sym typeface="Calibri"/>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514008" y="812329"/>
            <a:ext cx="8881159" cy="5233342"/>
          </a:xfrm>
          <a:prstGeom prst="rect">
            <a:avLst/>
          </a:prstGeom>
          <a:noFill/>
          <a:ln w="9525">
            <a:noFill/>
            <a:miter lim="800000"/>
            <a:headEnd/>
            <a:tailEnd/>
          </a:ln>
          <a:effectLst/>
        </p:spPr>
      </p:pic>
      <p:sp>
        <p:nvSpPr>
          <p:cNvPr id="2" name="Text Placeholder 1">
            <a:extLst>
              <a:ext uri="{FF2B5EF4-FFF2-40B4-BE49-F238E27FC236}">
                <a16:creationId xmlns:a16="http://schemas.microsoft.com/office/drawing/2014/main" id="{81796A82-1FE1-413F-8351-A66337396B33}"/>
              </a:ext>
            </a:extLst>
          </p:cNvPr>
          <p:cNvSpPr>
            <a:spLocks noGrp="1"/>
          </p:cNvSpPr>
          <p:nvPr>
            <p:ph type="body" sz="quarter" idx="10"/>
          </p:nvPr>
        </p:nvSpPr>
        <p:spPr/>
        <p:txBody>
          <a:bodyPr/>
          <a:lstStyle/>
          <a:p>
            <a:endParaRPr lang="en-PH"/>
          </a:p>
        </p:txBody>
      </p:sp>
    </p:spTree>
    <p:extLst>
      <p:ext uri="{BB962C8B-B14F-4D97-AF65-F5344CB8AC3E}">
        <p14:creationId xmlns:p14="http://schemas.microsoft.com/office/powerpoint/2010/main" val="355002466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Storage Features</a:t>
            </a:r>
            <a:endParaRPr/>
          </a:p>
        </p:txBody>
      </p:sp>
      <p:sp>
        <p:nvSpPr>
          <p:cNvPr id="454" name="Google Shape;454;p43"/>
          <p:cNvSpPr txBox="1"/>
          <p:nvPr/>
        </p:nvSpPr>
        <p:spPr>
          <a:xfrm>
            <a:off x="498492" y="953033"/>
            <a:ext cx="8568235" cy="156966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CDN balances the load of the original webserver and provides high-speed access to web resources for the users in geographically distributed locations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 main idea behind CDN is to provide uninterrupted services to the users in remote locations</a:t>
            </a:r>
            <a:endParaRPr/>
          </a:p>
          <a:p>
            <a:pPr marL="7429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455" name="Google Shape;455;p43"/>
          <p:cNvPicPr preferRelativeResize="0"/>
          <p:nvPr/>
        </p:nvPicPr>
        <p:blipFill rotWithShape="1">
          <a:blip r:embed="rId3">
            <a:alphaModFix/>
          </a:blip>
          <a:srcRect/>
          <a:stretch/>
        </p:blipFill>
        <p:spPr>
          <a:xfrm>
            <a:off x="4873535" y="2292148"/>
            <a:ext cx="5035640" cy="2984927"/>
          </a:xfrm>
          <a:prstGeom prst="rect">
            <a:avLst/>
          </a:prstGeom>
          <a:noFill/>
          <a:ln>
            <a:noFill/>
          </a:ln>
        </p:spPr>
      </p:pic>
      <p:sp>
        <p:nvSpPr>
          <p:cNvPr id="456" name="Google Shape;456;p43"/>
          <p:cNvSpPr/>
          <p:nvPr/>
        </p:nvSpPr>
        <p:spPr>
          <a:xfrm>
            <a:off x="537129" y="2292148"/>
            <a:ext cx="4356843" cy="193899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This is how CDN works: </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Creates PoP (</a:t>
            </a:r>
            <a:r>
              <a:rPr lang="en-US" sz="1600" b="0" i="1" u="none" strike="noStrike" cap="none">
                <a:solidFill>
                  <a:schemeClr val="dk1"/>
                </a:solidFill>
                <a:latin typeface="Calibri"/>
                <a:ea typeface="Calibri"/>
                <a:cs typeface="Calibri"/>
                <a:sym typeface="Calibri"/>
              </a:rPr>
              <a:t>point of presence) </a:t>
            </a:r>
            <a:r>
              <a:rPr lang="en-US" sz="1600" b="0" i="0" u="none" strike="noStrike" cap="none">
                <a:solidFill>
                  <a:schemeClr val="dk1"/>
                </a:solidFill>
                <a:latin typeface="Calibri"/>
                <a:ea typeface="Calibri"/>
                <a:cs typeface="Calibri"/>
                <a:sym typeface="Calibri"/>
              </a:rPr>
              <a:t>with each having a edge server</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Catches content from original web server</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Serves remote users </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44"/>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800"/>
              <a:buNone/>
            </a:pPr>
            <a:r>
              <a:rPr lang="en-US"/>
              <a:t>Cloud Assessments and Services</a:t>
            </a:r>
            <a:endParaRPr/>
          </a:p>
        </p:txBody>
      </p:sp>
      <p:sp>
        <p:nvSpPr>
          <p:cNvPr id="462" name="Google Shape;462;p44"/>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BFBFBF"/>
              </a:buClr>
              <a:buSzPts val="1900"/>
              <a:buNone/>
            </a:pPr>
            <a:r>
              <a:rPr lang="en-US" b="1">
                <a:solidFill>
                  <a:srgbClr val="BFBFBF"/>
                </a:solidFill>
              </a:rPr>
              <a:t>Module 03</a:t>
            </a:r>
            <a:endParaRPr b="1">
              <a:solidFill>
                <a:srgbClr val="BFBFBF"/>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Google Shape;467;p4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Overview: Cloud Implementation Framework</a:t>
            </a:r>
            <a:endParaRPr/>
          </a:p>
        </p:txBody>
      </p:sp>
      <p:sp>
        <p:nvSpPr>
          <p:cNvPr id="468" name="Google Shape;468;p45"/>
          <p:cNvSpPr txBox="1"/>
          <p:nvPr/>
        </p:nvSpPr>
        <p:spPr>
          <a:xfrm>
            <a:off x="498492" y="953033"/>
            <a:ext cx="8568235" cy="42344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Any Cloud Implementation Framework can be decoded in to five categories:</a:t>
            </a:r>
            <a:endParaRPr/>
          </a:p>
        </p:txBody>
      </p:sp>
      <p:grpSp>
        <p:nvGrpSpPr>
          <p:cNvPr id="469" name="Google Shape;469;p45"/>
          <p:cNvGrpSpPr/>
          <p:nvPr/>
        </p:nvGrpSpPr>
        <p:grpSpPr>
          <a:xfrm>
            <a:off x="1651529" y="1614832"/>
            <a:ext cx="5728065" cy="4401067"/>
            <a:chOff x="0" y="1505"/>
            <a:chExt cx="5728065" cy="4401067"/>
          </a:xfrm>
        </p:grpSpPr>
        <p:sp>
          <p:nvSpPr>
            <p:cNvPr id="470" name="Google Shape;470;p45"/>
            <p:cNvSpPr/>
            <p:nvPr/>
          </p:nvSpPr>
          <p:spPr>
            <a:xfrm>
              <a:off x="2291226" y="1505"/>
              <a:ext cx="3436839" cy="815012"/>
            </a:xfrm>
            <a:prstGeom prst="rightArrow">
              <a:avLst>
                <a:gd name="adj1" fmla="val 75000"/>
                <a:gd name="adj2" fmla="val 50000"/>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5"/>
            <p:cNvSpPr txBox="1"/>
            <p:nvPr/>
          </p:nvSpPr>
          <p:spPr>
            <a:xfrm>
              <a:off x="2291226" y="103382"/>
              <a:ext cx="3131210" cy="611259"/>
            </a:xfrm>
            <a:prstGeom prst="rect">
              <a:avLst/>
            </a:prstGeom>
            <a:noFill/>
            <a:ln>
              <a:noFill/>
            </a:ln>
          </p:spPr>
          <p:txBody>
            <a:bodyPr spcFirstLastPara="1" wrap="square" lIns="6975" tIns="6975" rIns="6975" bIns="6975" anchor="t" anchorCtr="0">
              <a:noAutofit/>
            </a:bodyPr>
            <a:lstStyle/>
            <a:p>
              <a:pPr marL="57150" marR="0" lvl="1" indent="0" algn="l" rtl="0">
                <a:lnSpc>
                  <a:spcPct val="9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65"/>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Business, Technical, Key Stakeholders</a:t>
              </a:r>
              <a:endParaRPr sz="1200" b="0" i="0" u="none" strike="noStrike" cap="none">
                <a:solidFill>
                  <a:schemeClr val="dk1"/>
                </a:solidFill>
                <a:latin typeface="Calibri"/>
                <a:ea typeface="Calibri"/>
                <a:cs typeface="Calibri"/>
                <a:sym typeface="Calibri"/>
              </a:endParaRPr>
            </a:p>
          </p:txBody>
        </p:sp>
        <p:sp>
          <p:nvSpPr>
            <p:cNvPr id="472" name="Google Shape;472;p45"/>
            <p:cNvSpPr/>
            <p:nvPr/>
          </p:nvSpPr>
          <p:spPr>
            <a:xfrm>
              <a:off x="0" y="1505"/>
              <a:ext cx="2291226" cy="815012"/>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5"/>
            <p:cNvSpPr txBox="1"/>
            <p:nvPr/>
          </p:nvSpPr>
          <p:spPr>
            <a:xfrm>
              <a:off x="39786" y="41291"/>
              <a:ext cx="2211654" cy="735440"/>
            </a:xfrm>
            <a:prstGeom prst="rect">
              <a:avLst/>
            </a:prstGeom>
            <a:noFill/>
            <a:ln>
              <a:noFill/>
            </a:ln>
          </p:spPr>
          <p:txBody>
            <a:bodyPr spcFirstLastPara="1" wrap="square" lIns="60950" tIns="30475" rIns="60950" bIns="30475"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Gather Requirements</a:t>
              </a:r>
              <a:endParaRPr sz="1600">
                <a:solidFill>
                  <a:schemeClr val="lt1"/>
                </a:solidFill>
                <a:latin typeface="Calibri"/>
                <a:ea typeface="Calibri"/>
                <a:cs typeface="Calibri"/>
                <a:sym typeface="Calibri"/>
              </a:endParaRPr>
            </a:p>
          </p:txBody>
        </p:sp>
        <p:sp>
          <p:nvSpPr>
            <p:cNvPr id="474" name="Google Shape;474;p45"/>
            <p:cNvSpPr/>
            <p:nvPr/>
          </p:nvSpPr>
          <p:spPr>
            <a:xfrm>
              <a:off x="2291226" y="898019"/>
              <a:ext cx="3436839" cy="815012"/>
            </a:xfrm>
            <a:prstGeom prst="rightArrow">
              <a:avLst>
                <a:gd name="adj1" fmla="val 75000"/>
                <a:gd name="adj2" fmla="val 50000"/>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5"/>
            <p:cNvSpPr txBox="1"/>
            <p:nvPr/>
          </p:nvSpPr>
          <p:spPr>
            <a:xfrm>
              <a:off x="2291226" y="999896"/>
              <a:ext cx="3131210" cy="611259"/>
            </a:xfrm>
            <a:prstGeom prst="rect">
              <a:avLst/>
            </a:prstGeom>
            <a:noFill/>
            <a:ln>
              <a:noFill/>
            </a:ln>
          </p:spPr>
          <p:txBody>
            <a:bodyPr spcFirstLastPara="1" wrap="square" lIns="6975" tIns="6975" rIns="6975" bIns="6975" anchor="t" anchorCtr="0">
              <a:noAutofit/>
            </a:bodyPr>
            <a:lstStyle/>
            <a:p>
              <a:pPr marL="57150" marR="0" lvl="1" indent="0" algn="l" rtl="0">
                <a:lnSpc>
                  <a:spcPct val="9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65"/>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Baselines, Feasibility, Gap Analysis</a:t>
              </a:r>
              <a:endParaRPr sz="1200" b="0" i="0" u="none" strike="noStrike" cap="none">
                <a:solidFill>
                  <a:schemeClr val="dk1"/>
                </a:solidFill>
                <a:latin typeface="Calibri"/>
                <a:ea typeface="Calibri"/>
                <a:cs typeface="Calibri"/>
                <a:sym typeface="Calibri"/>
              </a:endParaRPr>
            </a:p>
          </p:txBody>
        </p:sp>
        <p:sp>
          <p:nvSpPr>
            <p:cNvPr id="476" name="Google Shape;476;p45"/>
            <p:cNvSpPr/>
            <p:nvPr/>
          </p:nvSpPr>
          <p:spPr>
            <a:xfrm>
              <a:off x="0" y="898019"/>
              <a:ext cx="2291226" cy="815012"/>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5"/>
            <p:cNvSpPr txBox="1"/>
            <p:nvPr/>
          </p:nvSpPr>
          <p:spPr>
            <a:xfrm>
              <a:off x="39786" y="937805"/>
              <a:ext cx="2211654" cy="735440"/>
            </a:xfrm>
            <a:prstGeom prst="rect">
              <a:avLst/>
            </a:prstGeom>
            <a:noFill/>
            <a:ln>
              <a:noFill/>
            </a:ln>
          </p:spPr>
          <p:txBody>
            <a:bodyPr spcFirstLastPara="1" wrap="square" lIns="60950" tIns="30475" rIns="60950" bIns="30475"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Assessment</a:t>
              </a:r>
              <a:endParaRPr sz="1600">
                <a:solidFill>
                  <a:schemeClr val="lt1"/>
                </a:solidFill>
                <a:latin typeface="Calibri"/>
                <a:ea typeface="Calibri"/>
                <a:cs typeface="Calibri"/>
                <a:sym typeface="Calibri"/>
              </a:endParaRPr>
            </a:p>
          </p:txBody>
        </p:sp>
        <p:sp>
          <p:nvSpPr>
            <p:cNvPr id="478" name="Google Shape;478;p45"/>
            <p:cNvSpPr/>
            <p:nvPr/>
          </p:nvSpPr>
          <p:spPr>
            <a:xfrm>
              <a:off x="2291226" y="1794532"/>
              <a:ext cx="3436839" cy="815012"/>
            </a:xfrm>
            <a:prstGeom prst="rightArrow">
              <a:avLst>
                <a:gd name="adj1" fmla="val 75000"/>
                <a:gd name="adj2" fmla="val 50000"/>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5"/>
            <p:cNvSpPr txBox="1"/>
            <p:nvPr/>
          </p:nvSpPr>
          <p:spPr>
            <a:xfrm>
              <a:off x="2291226" y="1896409"/>
              <a:ext cx="3131210" cy="611259"/>
            </a:xfrm>
            <a:prstGeom prst="rect">
              <a:avLst/>
            </a:prstGeom>
            <a:noFill/>
            <a:ln>
              <a:noFill/>
            </a:ln>
          </p:spPr>
          <p:txBody>
            <a:bodyPr spcFirstLastPara="1" wrap="square" lIns="6975" tIns="6975" rIns="6975" bIns="6975" anchor="t" anchorCtr="0">
              <a:noAutofit/>
            </a:bodyPr>
            <a:lstStyle/>
            <a:p>
              <a:pPr marL="57150" marR="0" lvl="1" indent="0" algn="l" rtl="0">
                <a:lnSpc>
                  <a:spcPct val="9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65"/>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Define Future State</a:t>
              </a:r>
              <a:endParaRPr sz="1200" b="0" i="0" u="none" strike="noStrike" cap="none">
                <a:solidFill>
                  <a:schemeClr val="dk1"/>
                </a:solidFill>
                <a:latin typeface="Calibri"/>
                <a:ea typeface="Calibri"/>
                <a:cs typeface="Calibri"/>
                <a:sym typeface="Calibri"/>
              </a:endParaRPr>
            </a:p>
          </p:txBody>
        </p:sp>
        <p:sp>
          <p:nvSpPr>
            <p:cNvPr id="480" name="Google Shape;480;p45"/>
            <p:cNvSpPr/>
            <p:nvPr/>
          </p:nvSpPr>
          <p:spPr>
            <a:xfrm>
              <a:off x="0" y="1794532"/>
              <a:ext cx="2291226" cy="815012"/>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5"/>
            <p:cNvSpPr txBox="1"/>
            <p:nvPr/>
          </p:nvSpPr>
          <p:spPr>
            <a:xfrm>
              <a:off x="39786" y="1834318"/>
              <a:ext cx="2211654" cy="735440"/>
            </a:xfrm>
            <a:prstGeom prst="rect">
              <a:avLst/>
            </a:prstGeom>
            <a:noFill/>
            <a:ln>
              <a:noFill/>
            </a:ln>
          </p:spPr>
          <p:txBody>
            <a:bodyPr spcFirstLastPara="1" wrap="square" lIns="60950" tIns="30475" rIns="60950" bIns="30475"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Design</a:t>
              </a:r>
              <a:endParaRPr sz="1600">
                <a:solidFill>
                  <a:schemeClr val="lt1"/>
                </a:solidFill>
                <a:latin typeface="Calibri"/>
                <a:ea typeface="Calibri"/>
                <a:cs typeface="Calibri"/>
                <a:sym typeface="Calibri"/>
              </a:endParaRPr>
            </a:p>
          </p:txBody>
        </p:sp>
        <p:sp>
          <p:nvSpPr>
            <p:cNvPr id="482" name="Google Shape;482;p45"/>
            <p:cNvSpPr/>
            <p:nvPr/>
          </p:nvSpPr>
          <p:spPr>
            <a:xfrm>
              <a:off x="2291226" y="2691046"/>
              <a:ext cx="3436839" cy="815012"/>
            </a:xfrm>
            <a:prstGeom prst="rightArrow">
              <a:avLst>
                <a:gd name="adj1" fmla="val 75000"/>
                <a:gd name="adj2" fmla="val 50000"/>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5"/>
            <p:cNvSpPr txBox="1"/>
            <p:nvPr/>
          </p:nvSpPr>
          <p:spPr>
            <a:xfrm>
              <a:off x="2291226" y="2792923"/>
              <a:ext cx="3131210" cy="611259"/>
            </a:xfrm>
            <a:prstGeom prst="rect">
              <a:avLst/>
            </a:prstGeom>
            <a:noFill/>
            <a:ln>
              <a:noFill/>
            </a:ln>
          </p:spPr>
          <p:txBody>
            <a:bodyPr spcFirstLastPara="1" wrap="square" lIns="6975" tIns="6975" rIns="6975" bIns="6975" anchor="t" anchorCtr="0">
              <a:noAutofit/>
            </a:bodyPr>
            <a:lstStyle/>
            <a:p>
              <a:pPr marL="57150" marR="0" lvl="1" indent="0" algn="l" rtl="0">
                <a:lnSpc>
                  <a:spcPct val="9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65"/>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Migration</a:t>
              </a:r>
              <a:endParaRPr sz="1200" b="0" i="0" u="none" strike="noStrike" cap="none">
                <a:solidFill>
                  <a:schemeClr val="dk1"/>
                </a:solidFill>
                <a:latin typeface="Calibri"/>
                <a:ea typeface="Calibri"/>
                <a:cs typeface="Calibri"/>
                <a:sym typeface="Calibri"/>
              </a:endParaRPr>
            </a:p>
          </p:txBody>
        </p:sp>
        <p:sp>
          <p:nvSpPr>
            <p:cNvPr id="484" name="Google Shape;484;p45"/>
            <p:cNvSpPr/>
            <p:nvPr/>
          </p:nvSpPr>
          <p:spPr>
            <a:xfrm>
              <a:off x="0" y="2691046"/>
              <a:ext cx="2291226" cy="815012"/>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5"/>
            <p:cNvSpPr txBox="1"/>
            <p:nvPr/>
          </p:nvSpPr>
          <p:spPr>
            <a:xfrm>
              <a:off x="39786" y="2730832"/>
              <a:ext cx="2211654" cy="735440"/>
            </a:xfrm>
            <a:prstGeom prst="rect">
              <a:avLst/>
            </a:prstGeom>
            <a:noFill/>
            <a:ln>
              <a:noFill/>
            </a:ln>
          </p:spPr>
          <p:txBody>
            <a:bodyPr spcFirstLastPara="1" wrap="square" lIns="60950" tIns="30475" rIns="60950" bIns="30475"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Implementation</a:t>
              </a:r>
              <a:endParaRPr sz="1600">
                <a:solidFill>
                  <a:schemeClr val="lt1"/>
                </a:solidFill>
                <a:latin typeface="Calibri"/>
                <a:ea typeface="Calibri"/>
                <a:cs typeface="Calibri"/>
                <a:sym typeface="Calibri"/>
              </a:endParaRPr>
            </a:p>
          </p:txBody>
        </p:sp>
        <p:sp>
          <p:nvSpPr>
            <p:cNvPr id="486" name="Google Shape;486;p45"/>
            <p:cNvSpPr/>
            <p:nvPr/>
          </p:nvSpPr>
          <p:spPr>
            <a:xfrm>
              <a:off x="2291226" y="3587560"/>
              <a:ext cx="3436839" cy="815012"/>
            </a:xfrm>
            <a:prstGeom prst="rightArrow">
              <a:avLst>
                <a:gd name="adj1" fmla="val 75000"/>
                <a:gd name="adj2" fmla="val 50000"/>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5"/>
            <p:cNvSpPr txBox="1"/>
            <p:nvPr/>
          </p:nvSpPr>
          <p:spPr>
            <a:xfrm>
              <a:off x="2291226" y="3689437"/>
              <a:ext cx="3131210" cy="611259"/>
            </a:xfrm>
            <a:prstGeom prst="rect">
              <a:avLst/>
            </a:prstGeom>
            <a:noFill/>
            <a:ln>
              <a:noFill/>
            </a:ln>
          </p:spPr>
          <p:txBody>
            <a:bodyPr spcFirstLastPara="1" wrap="square" lIns="6975" tIns="6975" rIns="6975" bIns="6975" anchor="t" anchorCtr="0">
              <a:noAutofit/>
            </a:bodyPr>
            <a:lstStyle/>
            <a:p>
              <a:pPr marL="57150" marR="0" lvl="1" indent="0" algn="l" rtl="0">
                <a:lnSpc>
                  <a:spcPct val="90000"/>
                </a:lnSpc>
                <a:spcBef>
                  <a:spcPts val="0"/>
                </a:spcBef>
                <a:spcAft>
                  <a:spcPts val="0"/>
                </a:spcAft>
                <a:buClr>
                  <a:schemeClr val="dk1"/>
                </a:buClr>
                <a:buSzPts val="1100"/>
                <a:buFont typeface="Calibri"/>
                <a:buNone/>
              </a:pPr>
              <a:endParaRPr sz="11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165"/>
                </a:spcBef>
                <a:spcAft>
                  <a:spcPts val="0"/>
                </a:spcAft>
                <a:buClr>
                  <a:schemeClr val="dk1"/>
                </a:buClr>
                <a:buSzPts val="1200"/>
                <a:buFont typeface="Calibri"/>
                <a:buChar char="•"/>
              </a:pPr>
              <a:r>
                <a:rPr lang="en-US" sz="1200" b="0" i="0" u="none" strike="noStrike" cap="none">
                  <a:solidFill>
                    <a:schemeClr val="dk1"/>
                  </a:solidFill>
                  <a:latin typeface="Calibri"/>
                  <a:ea typeface="Calibri"/>
                  <a:cs typeface="Calibri"/>
                  <a:sym typeface="Calibri"/>
                </a:rPr>
                <a:t>Ongoing Management and Assessment</a:t>
              </a:r>
              <a:endParaRPr sz="1200" b="0" i="0" u="none" strike="noStrike" cap="none">
                <a:solidFill>
                  <a:schemeClr val="dk1"/>
                </a:solidFill>
                <a:latin typeface="Calibri"/>
                <a:ea typeface="Calibri"/>
                <a:cs typeface="Calibri"/>
                <a:sym typeface="Calibri"/>
              </a:endParaRPr>
            </a:p>
          </p:txBody>
        </p:sp>
        <p:sp>
          <p:nvSpPr>
            <p:cNvPr id="488" name="Google Shape;488;p45"/>
            <p:cNvSpPr/>
            <p:nvPr/>
          </p:nvSpPr>
          <p:spPr>
            <a:xfrm>
              <a:off x="0" y="3587560"/>
              <a:ext cx="2291226" cy="815012"/>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5"/>
            <p:cNvSpPr txBox="1"/>
            <p:nvPr/>
          </p:nvSpPr>
          <p:spPr>
            <a:xfrm>
              <a:off x="39786" y="3627346"/>
              <a:ext cx="2211654" cy="735440"/>
            </a:xfrm>
            <a:prstGeom prst="rect">
              <a:avLst/>
            </a:prstGeom>
            <a:noFill/>
            <a:ln>
              <a:noFill/>
            </a:ln>
          </p:spPr>
          <p:txBody>
            <a:bodyPr spcFirstLastPara="1" wrap="square" lIns="60950" tIns="30475" rIns="60950" bIns="30475" anchor="ctr" anchorCtr="0">
              <a:noAutofit/>
            </a:bodyPr>
            <a:lstStyle/>
            <a:p>
              <a:pPr marL="0" marR="0" lvl="0" indent="0" algn="ctr" rtl="0">
                <a:lnSpc>
                  <a:spcPct val="90000"/>
                </a:lnSpc>
                <a:spcBef>
                  <a:spcPts val="0"/>
                </a:spcBef>
                <a:spcAft>
                  <a:spcPts val="0"/>
                </a:spcAft>
                <a:buNone/>
              </a:pPr>
              <a:r>
                <a:rPr lang="en-US" sz="1600">
                  <a:solidFill>
                    <a:schemeClr val="lt1"/>
                  </a:solidFill>
                  <a:latin typeface="Calibri"/>
                  <a:ea typeface="Calibri"/>
                  <a:cs typeface="Calibri"/>
                  <a:sym typeface="Calibri"/>
                </a:rPr>
                <a:t>Operations/ Management</a:t>
              </a:r>
              <a:endParaRPr sz="1600">
                <a:solidFill>
                  <a:schemeClr val="lt1"/>
                </a:solidFill>
                <a:latin typeface="Calibri"/>
                <a:ea typeface="Calibri"/>
                <a:cs typeface="Calibri"/>
                <a:sym typeface="Calibri"/>
              </a:endParaRPr>
            </a:p>
          </p:txBody>
        </p:sp>
      </p:gr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93"/>
        <p:cNvGrpSpPr/>
        <p:nvPr/>
      </p:nvGrpSpPr>
      <p:grpSpPr>
        <a:xfrm>
          <a:off x="0" y="0"/>
          <a:ext cx="0" cy="0"/>
          <a:chOff x="0" y="0"/>
          <a:chExt cx="0" cy="0"/>
        </a:xfrm>
      </p:grpSpPr>
      <p:sp>
        <p:nvSpPr>
          <p:cNvPr id="494" name="Google Shape;494;p4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 Assessments: Step 1: Gathering Requirements</a:t>
            </a:r>
            <a:endParaRPr/>
          </a:p>
        </p:txBody>
      </p:sp>
      <p:sp>
        <p:nvSpPr>
          <p:cNvPr id="495" name="Google Shape;495;p46"/>
          <p:cNvSpPr txBox="1"/>
          <p:nvPr/>
        </p:nvSpPr>
        <p:spPr>
          <a:xfrm>
            <a:off x="498492" y="953033"/>
            <a:ext cx="8568235" cy="5678478"/>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Questions to ask yourself:</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Does our business even need the cloud?</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What do we need?</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Whom to approach for requirements?</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Who are the key stakeholders when it comes to cloud?</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Key stakeholder is a person involved in your business who has a particular interest or concern in something. Example:</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Chief executive officer (CEO)</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Chief financial officer (CFO)</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Chief information officer (CIO)</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Chief technology officer (CTO)</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Chief information security officer (CISO)</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Department managers or supervisors</a:t>
            </a:r>
            <a:endParaRPr/>
          </a:p>
          <a:p>
            <a:pPr marL="742950" marR="0" lvl="1" indent="-285750" algn="l" rtl="0">
              <a:lnSpc>
                <a:spcPct val="150000"/>
              </a:lnSpc>
              <a:spcBef>
                <a:spcPts val="0"/>
              </a:spcBef>
              <a:spcAft>
                <a:spcPts val="0"/>
              </a:spcAft>
              <a:buClr>
                <a:schemeClr val="dk1"/>
              </a:buClr>
              <a:buSzPts val="1400"/>
              <a:buFont typeface="Arial"/>
              <a:buChar char="•"/>
            </a:pPr>
            <a:r>
              <a:rPr lang="en-US" sz="1400" b="0" i="0" u="none" strike="noStrike" cap="none">
                <a:solidFill>
                  <a:schemeClr val="dk1"/>
                </a:solidFill>
                <a:latin typeface="Calibri"/>
                <a:ea typeface="Calibri"/>
                <a:cs typeface="Calibri"/>
                <a:sym typeface="Calibri"/>
              </a:rPr>
              <a:t>Key network and application users</a:t>
            </a:r>
            <a:endParaRPr/>
          </a:p>
          <a:p>
            <a:pPr marL="7429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a:p>
            <a:pPr marL="0" marR="0" lvl="0" indent="0" algn="l" rtl="0">
              <a:lnSpc>
                <a:spcPct val="150000"/>
              </a:lnSpc>
              <a:spcBef>
                <a:spcPts val="0"/>
              </a:spcBef>
              <a:spcAft>
                <a:spcPts val="0"/>
              </a:spcAft>
              <a:buNone/>
            </a:pPr>
            <a:endParaRPr sz="1600">
              <a:solidFill>
                <a:schemeClr val="dk1"/>
              </a:solidFill>
              <a:latin typeface="Calibri"/>
              <a:ea typeface="Calibri"/>
              <a:cs typeface="Calibri"/>
              <a:sym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47"/>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Step 2: Using Baselines</a:t>
            </a:r>
            <a:endParaRPr/>
          </a:p>
        </p:txBody>
      </p:sp>
      <p:sp>
        <p:nvSpPr>
          <p:cNvPr id="501" name="Google Shape;501;p47"/>
          <p:cNvSpPr txBox="1"/>
          <p:nvPr/>
        </p:nvSpPr>
        <p:spPr>
          <a:xfrm>
            <a:off x="498492" y="953033"/>
            <a:ext cx="8568235" cy="1569660"/>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 baseline is a test that is performed to read the performance of network and cloud services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It is important to identify what to baseline and when to baseline </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Baselines helps to identify if your business needs any additional cloud services to increase the performance</a:t>
            </a:r>
            <a:endParaRPr/>
          </a:p>
        </p:txBody>
      </p:sp>
      <p:pic>
        <p:nvPicPr>
          <p:cNvPr id="502" name="Google Shape;502;p47"/>
          <p:cNvPicPr preferRelativeResize="0"/>
          <p:nvPr/>
        </p:nvPicPr>
        <p:blipFill rotWithShape="1">
          <a:blip r:embed="rId3">
            <a:alphaModFix/>
          </a:blip>
          <a:srcRect/>
          <a:stretch/>
        </p:blipFill>
        <p:spPr>
          <a:xfrm>
            <a:off x="2551872" y="2920752"/>
            <a:ext cx="4170899" cy="2500297"/>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00"/>
              <a:buNone/>
            </a:pPr>
            <a:r>
              <a:rPr lang="en-US" sz="2700"/>
              <a:t>Step 3: Performing a Feasibility Study</a:t>
            </a:r>
            <a:endParaRPr sz="2700"/>
          </a:p>
        </p:txBody>
      </p:sp>
      <p:sp>
        <p:nvSpPr>
          <p:cNvPr id="508" name="Google Shape;508;p48"/>
          <p:cNvSpPr txBox="1"/>
          <p:nvPr/>
        </p:nvSpPr>
        <p:spPr>
          <a:xfrm>
            <a:off x="498492" y="953033"/>
            <a:ext cx="8568235" cy="26776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Feasibility study determines the practicality of the proposed requirements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It is mainly performed to determine:</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Capabilities that can/should be offloaded to the cloud</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Level of cloud availability (The Nines! Remember we discussed in Module 02?)</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Compliance, security, and privacy guidelines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Support services from your Internal business and CSP</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Migration path to the cloud</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4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Step 4: Analysing the Gaps</a:t>
            </a:r>
            <a:endParaRPr/>
          </a:p>
        </p:txBody>
      </p:sp>
      <p:sp>
        <p:nvSpPr>
          <p:cNvPr id="514" name="Google Shape;514;p49"/>
          <p:cNvSpPr txBox="1"/>
          <p:nvPr/>
        </p:nvSpPr>
        <p:spPr>
          <a:xfrm>
            <a:off x="498492" y="953033"/>
            <a:ext cx="8568235" cy="26776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A gap is nothing but the step space between where you are and where you want to be in future</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There can be cases where your current business requirements might differ from what you need in the next month- Gap analysis is performed to identify all such cases</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Following is the sample template used for analyzing Gaps</a:t>
            </a:r>
            <a:endParaRPr/>
          </a:p>
          <a:p>
            <a:pPr marL="0" marR="0" lvl="0" indent="0" algn="l" rtl="0">
              <a:lnSpc>
                <a:spcPct val="150000"/>
              </a:lnSpc>
              <a:spcBef>
                <a:spcPts val="0"/>
              </a:spcBef>
              <a:spcAft>
                <a:spcPts val="0"/>
              </a:spcAft>
              <a:buNone/>
            </a:pP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graphicFrame>
        <p:nvGraphicFramePr>
          <p:cNvPr id="515" name="Google Shape;515;p49"/>
          <p:cNvGraphicFramePr/>
          <p:nvPr/>
        </p:nvGraphicFramePr>
        <p:xfrm>
          <a:off x="1760711" y="2932931"/>
          <a:ext cx="6606100" cy="2762447"/>
        </p:xfrm>
        <a:graphic>
          <a:graphicData uri="http://schemas.openxmlformats.org/drawingml/2006/table">
            <a:tbl>
              <a:tblPr firstRow="1" bandRow="1">
                <a:noFill/>
                <a:tableStyleId>{8EE85215-5FE3-4D71-87A9-E6FDFECD2D31}</a:tableStyleId>
              </a:tblPr>
              <a:tblGrid>
                <a:gridCol w="1350975">
                  <a:extLst>
                    <a:ext uri="{9D8B030D-6E8A-4147-A177-3AD203B41FA5}">
                      <a16:colId xmlns:a16="http://schemas.microsoft.com/office/drawing/2014/main" val="20000"/>
                    </a:ext>
                  </a:extLst>
                </a:gridCol>
                <a:gridCol w="928050">
                  <a:extLst>
                    <a:ext uri="{9D8B030D-6E8A-4147-A177-3AD203B41FA5}">
                      <a16:colId xmlns:a16="http://schemas.microsoft.com/office/drawing/2014/main" val="20001"/>
                    </a:ext>
                  </a:extLst>
                </a:gridCol>
                <a:gridCol w="552175">
                  <a:extLst>
                    <a:ext uri="{9D8B030D-6E8A-4147-A177-3AD203B41FA5}">
                      <a16:colId xmlns:a16="http://schemas.microsoft.com/office/drawing/2014/main" val="20002"/>
                    </a:ext>
                  </a:extLst>
                </a:gridCol>
                <a:gridCol w="943725">
                  <a:extLst>
                    <a:ext uri="{9D8B030D-6E8A-4147-A177-3AD203B41FA5}">
                      <a16:colId xmlns:a16="http://schemas.microsoft.com/office/drawing/2014/main" val="20003"/>
                    </a:ext>
                  </a:extLst>
                </a:gridCol>
                <a:gridCol w="943725">
                  <a:extLst>
                    <a:ext uri="{9D8B030D-6E8A-4147-A177-3AD203B41FA5}">
                      <a16:colId xmlns:a16="http://schemas.microsoft.com/office/drawing/2014/main" val="20004"/>
                    </a:ext>
                  </a:extLst>
                </a:gridCol>
                <a:gridCol w="943725">
                  <a:extLst>
                    <a:ext uri="{9D8B030D-6E8A-4147-A177-3AD203B41FA5}">
                      <a16:colId xmlns:a16="http://schemas.microsoft.com/office/drawing/2014/main" val="20005"/>
                    </a:ext>
                  </a:extLst>
                </a:gridCol>
                <a:gridCol w="943725">
                  <a:extLst>
                    <a:ext uri="{9D8B030D-6E8A-4147-A177-3AD203B41FA5}">
                      <a16:colId xmlns:a16="http://schemas.microsoft.com/office/drawing/2014/main" val="20006"/>
                    </a:ext>
                  </a:extLst>
                </a:gridCol>
              </a:tblGrid>
              <a:tr h="370850">
                <a:tc>
                  <a:txBody>
                    <a:bodyPr/>
                    <a:lstStyle/>
                    <a:p>
                      <a:pPr marL="0" marR="0" lvl="0" indent="0" algn="ctr" rtl="0">
                        <a:spcBef>
                          <a:spcPts val="0"/>
                        </a:spcBef>
                        <a:spcAft>
                          <a:spcPts val="0"/>
                        </a:spcAft>
                        <a:buNone/>
                      </a:pPr>
                      <a:r>
                        <a:rPr lang="en-US" sz="1463" u="none" strike="noStrike"/>
                        <a:t>Category</a:t>
                      </a:r>
                      <a:endParaRPr sz="1463"/>
                    </a:p>
                  </a:txBody>
                  <a:tcPr marL="91450" marR="91450" marT="45725" marB="45725"/>
                </a:tc>
                <a:tc>
                  <a:txBody>
                    <a:bodyPr/>
                    <a:lstStyle/>
                    <a:p>
                      <a:pPr marL="0" marR="0" lvl="0" indent="0" algn="ctr" rtl="0">
                        <a:spcBef>
                          <a:spcPts val="0"/>
                        </a:spcBef>
                        <a:spcAft>
                          <a:spcPts val="0"/>
                        </a:spcAft>
                        <a:buNone/>
                      </a:pPr>
                      <a:r>
                        <a:rPr lang="en-US" sz="1463" u="none" strike="noStrike"/>
                        <a:t>Current</a:t>
                      </a:r>
                      <a:endParaRPr/>
                    </a:p>
                    <a:p>
                      <a:pPr marL="0" marR="0" lvl="0" indent="0" algn="ctr" rtl="0">
                        <a:spcBef>
                          <a:spcPts val="0"/>
                        </a:spcBef>
                        <a:spcAft>
                          <a:spcPts val="0"/>
                        </a:spcAft>
                        <a:buNone/>
                      </a:pPr>
                      <a:r>
                        <a:rPr lang="en-US" sz="1463" u="none" strike="noStrike"/>
                        <a:t>State</a:t>
                      </a:r>
                      <a:endParaRPr sz="1463"/>
                    </a:p>
                  </a:txBody>
                  <a:tcPr marL="91450" marR="91450" marT="45725" marB="45725"/>
                </a:tc>
                <a:tc>
                  <a:txBody>
                    <a:bodyPr/>
                    <a:lstStyle/>
                    <a:p>
                      <a:pPr marL="0" marR="0" lvl="0" indent="0" algn="ctr" rtl="0">
                        <a:spcBef>
                          <a:spcPts val="0"/>
                        </a:spcBef>
                        <a:spcAft>
                          <a:spcPts val="0"/>
                        </a:spcAft>
                        <a:buNone/>
                      </a:pPr>
                      <a:r>
                        <a:rPr lang="en-US" sz="1463" b="1" i="0" u="none" strike="noStrike">
                          <a:solidFill>
                            <a:schemeClr val="lt1"/>
                          </a:solidFill>
                          <a:latin typeface="Calibri"/>
                          <a:ea typeface="Calibri"/>
                          <a:cs typeface="Calibri"/>
                          <a:sym typeface="Calibri"/>
                        </a:rPr>
                        <a:t>Goal</a:t>
                      </a:r>
                      <a:endParaRPr sz="1463"/>
                    </a:p>
                  </a:txBody>
                  <a:tcPr marL="91450" marR="91450" marT="45725" marB="45725"/>
                </a:tc>
                <a:tc>
                  <a:txBody>
                    <a:bodyPr/>
                    <a:lstStyle/>
                    <a:p>
                      <a:pPr marL="0" marR="0" lvl="0" indent="0" algn="ctr" rtl="0">
                        <a:spcBef>
                          <a:spcPts val="0"/>
                        </a:spcBef>
                        <a:spcAft>
                          <a:spcPts val="0"/>
                        </a:spcAft>
                        <a:buNone/>
                      </a:pPr>
                      <a:r>
                        <a:rPr lang="en-US" sz="1463" b="1" i="0" u="none" strike="noStrike">
                          <a:solidFill>
                            <a:schemeClr val="lt1"/>
                          </a:solidFill>
                          <a:latin typeface="Calibri"/>
                          <a:ea typeface="Calibri"/>
                          <a:cs typeface="Calibri"/>
                          <a:sym typeface="Calibri"/>
                        </a:rPr>
                        <a:t>Action</a:t>
                      </a:r>
                      <a:endParaRPr/>
                    </a:p>
                    <a:p>
                      <a:pPr marL="0" marR="0" lvl="0" indent="0" algn="ctr" rtl="0">
                        <a:spcBef>
                          <a:spcPts val="0"/>
                        </a:spcBef>
                        <a:spcAft>
                          <a:spcPts val="0"/>
                        </a:spcAft>
                        <a:buNone/>
                      </a:pPr>
                      <a:r>
                        <a:rPr lang="en-US" sz="1463" b="1" i="0" u="none" strike="noStrike">
                          <a:solidFill>
                            <a:schemeClr val="lt1"/>
                          </a:solidFill>
                          <a:latin typeface="Calibri"/>
                          <a:ea typeface="Calibri"/>
                          <a:cs typeface="Calibri"/>
                          <a:sym typeface="Calibri"/>
                        </a:rPr>
                        <a:t>Needed</a:t>
                      </a:r>
                      <a:endParaRPr sz="1463"/>
                    </a:p>
                  </a:txBody>
                  <a:tcPr marL="91450" marR="91450" marT="45725" marB="45725"/>
                </a:tc>
                <a:tc>
                  <a:txBody>
                    <a:bodyPr/>
                    <a:lstStyle/>
                    <a:p>
                      <a:pPr marL="0" marR="0" lvl="0" indent="0" algn="ctr" rtl="0">
                        <a:spcBef>
                          <a:spcPts val="0"/>
                        </a:spcBef>
                        <a:spcAft>
                          <a:spcPts val="0"/>
                        </a:spcAft>
                        <a:buNone/>
                      </a:pPr>
                      <a:r>
                        <a:rPr lang="en-US" sz="1463" b="1" i="0" u="none" strike="noStrike">
                          <a:solidFill>
                            <a:schemeClr val="lt1"/>
                          </a:solidFill>
                          <a:latin typeface="Calibri"/>
                          <a:ea typeface="Calibri"/>
                          <a:cs typeface="Calibri"/>
                          <a:sym typeface="Calibri"/>
                        </a:rPr>
                        <a:t>Priority</a:t>
                      </a:r>
                      <a:endParaRPr sz="1463"/>
                    </a:p>
                  </a:txBody>
                  <a:tcPr marL="91450" marR="91450" marT="45725" marB="45725"/>
                </a:tc>
                <a:tc>
                  <a:txBody>
                    <a:bodyPr/>
                    <a:lstStyle/>
                    <a:p>
                      <a:pPr marL="0" marR="0" lvl="0" indent="0" algn="ctr" rtl="0">
                        <a:spcBef>
                          <a:spcPts val="0"/>
                        </a:spcBef>
                        <a:spcAft>
                          <a:spcPts val="0"/>
                        </a:spcAft>
                        <a:buNone/>
                      </a:pPr>
                      <a:r>
                        <a:rPr lang="en-US" sz="1463" b="1" i="0" u="none" strike="noStrike">
                          <a:solidFill>
                            <a:schemeClr val="lt1"/>
                          </a:solidFill>
                          <a:latin typeface="Calibri"/>
                          <a:ea typeface="Calibri"/>
                          <a:cs typeface="Calibri"/>
                          <a:sym typeface="Calibri"/>
                        </a:rPr>
                        <a:t>Owner</a:t>
                      </a:r>
                      <a:endParaRPr sz="1463"/>
                    </a:p>
                  </a:txBody>
                  <a:tcPr marL="91450" marR="91450" marT="45725" marB="45725"/>
                </a:tc>
                <a:tc>
                  <a:txBody>
                    <a:bodyPr/>
                    <a:lstStyle/>
                    <a:p>
                      <a:pPr marL="0" marR="0" lvl="0" indent="0" algn="ctr" rtl="0">
                        <a:spcBef>
                          <a:spcPts val="0"/>
                        </a:spcBef>
                        <a:spcAft>
                          <a:spcPts val="0"/>
                        </a:spcAft>
                        <a:buNone/>
                      </a:pPr>
                      <a:r>
                        <a:rPr lang="en-US" sz="1463" b="1" i="0" u="none" strike="noStrike">
                          <a:solidFill>
                            <a:schemeClr val="lt1"/>
                          </a:solidFill>
                          <a:latin typeface="Calibri"/>
                          <a:ea typeface="Calibri"/>
                          <a:cs typeface="Calibri"/>
                          <a:sym typeface="Calibri"/>
                        </a:rPr>
                        <a:t>Due Date</a:t>
                      </a:r>
                      <a:endParaRPr sz="1463"/>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Business</a:t>
                      </a: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People</a:t>
                      </a: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Governance</a:t>
                      </a: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Platform</a:t>
                      </a: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Security</a:t>
                      </a: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Operations</a:t>
                      </a: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endParaRPr sz="1463"/>
                    </a:p>
                  </a:txBody>
                  <a:tcPr marL="91450" marR="91450" marT="45725" marB="45725"/>
                </a:tc>
                <a:extLst>
                  <a:ext uri="{0D108BD9-81ED-4DB2-BD59-A6C34878D82A}">
                    <a16:rowId xmlns:a16="http://schemas.microsoft.com/office/drawing/2014/main" val="10006"/>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Google Shape;520;p5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Step 5: Reporting</a:t>
            </a:r>
            <a:endParaRPr/>
          </a:p>
        </p:txBody>
      </p:sp>
      <p:sp>
        <p:nvSpPr>
          <p:cNvPr id="521" name="Google Shape;521;p50"/>
          <p:cNvSpPr txBox="1"/>
          <p:nvPr/>
        </p:nvSpPr>
        <p:spPr>
          <a:xfrm>
            <a:off x="498492" y="953033"/>
            <a:ext cx="8568235" cy="267765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Reporting and measuring the cloud performing is done based on the following key elements: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Compute</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Network</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Storage</a:t>
            </a:r>
            <a:endParaRPr sz="1600" b="0" i="0" u="none" strike="noStrike" cap="none">
              <a:solidFill>
                <a:schemeClr val="dk1"/>
              </a:solidFill>
              <a:latin typeface="Calibri"/>
              <a:ea typeface="Calibri"/>
              <a:cs typeface="Calibri"/>
              <a:sym typeface="Calibri"/>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Reporting not only helps to measure the performance but also to share this data with other core executives in your business, when needed</a:t>
            </a:r>
            <a:endParaRPr sz="1600">
              <a:solidFill>
                <a:schemeClr val="dk1"/>
              </a:solidFill>
              <a:latin typeface="Calibri"/>
              <a:ea typeface="Calibri"/>
              <a:cs typeface="Calibri"/>
              <a:sym typeface="Calibri"/>
            </a:endParaRPr>
          </a:p>
          <a:p>
            <a:pPr marL="742950" marR="0" lvl="1" indent="-184150" algn="l" rtl="0">
              <a:lnSpc>
                <a:spcPct val="150000"/>
              </a:lnSpc>
              <a:spcBef>
                <a:spcPts val="0"/>
              </a:spcBef>
              <a:spcAft>
                <a:spcPts val="0"/>
              </a:spcAft>
              <a:buClr>
                <a:schemeClr val="dk1"/>
              </a:buClr>
              <a:buSzPts val="1600"/>
              <a:buFont typeface="Arial"/>
              <a:buNone/>
            </a:pPr>
            <a:endParaRPr sz="1600" b="0" i="0" u="none" strike="noStrike" cap="none">
              <a:solidFill>
                <a:schemeClr val="dk1"/>
              </a:solidFill>
              <a:latin typeface="Calibri"/>
              <a:ea typeface="Calibri"/>
              <a:cs typeface="Calibri"/>
              <a:sym typeface="Calibri"/>
            </a:endParaRPr>
          </a:p>
        </p:txBody>
      </p:sp>
      <p:pic>
        <p:nvPicPr>
          <p:cNvPr id="522" name="Google Shape;522;p50"/>
          <p:cNvPicPr preferRelativeResize="0"/>
          <p:nvPr/>
        </p:nvPicPr>
        <p:blipFill rotWithShape="1">
          <a:blip r:embed="rId3">
            <a:alphaModFix/>
          </a:blip>
          <a:srcRect/>
          <a:stretch/>
        </p:blipFill>
        <p:spPr>
          <a:xfrm>
            <a:off x="4326234" y="2864990"/>
            <a:ext cx="5582941" cy="360522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51"/>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Step 6: Understanding Benchmarks</a:t>
            </a:r>
            <a:endParaRPr/>
          </a:p>
        </p:txBody>
      </p:sp>
      <p:sp>
        <p:nvSpPr>
          <p:cNvPr id="528" name="Google Shape;528;p51"/>
          <p:cNvSpPr txBox="1"/>
          <p:nvPr/>
        </p:nvSpPr>
        <p:spPr>
          <a:xfrm>
            <a:off x="498492" y="953033"/>
            <a:ext cx="8568235" cy="378565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While baseline is a read of performance, A benchmark is a point of reference for comparison</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Which means, once you get the results from baseline, you can refer to the benchmark and evaluate the cloud performance </a:t>
            </a:r>
            <a:endParaRPr/>
          </a:p>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Key areas to benchmark while assessing potential CSPs:</a:t>
            </a:r>
            <a:endParaRPr sz="1600">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Availability</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Response time</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Incident resolution time</a:t>
            </a:r>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Step 7: Documentation </a:t>
            </a:r>
            <a:endParaRPr/>
          </a:p>
        </p:txBody>
      </p:sp>
      <p:sp>
        <p:nvSpPr>
          <p:cNvPr id="534" name="Google Shape;534;p52"/>
          <p:cNvSpPr txBox="1"/>
          <p:nvPr/>
        </p:nvSpPr>
        <p:spPr>
          <a:xfrm>
            <a:off x="498492" y="953033"/>
            <a:ext cx="8568235" cy="1938992"/>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Documentation is required for keeping everything in track and can be very helpful while:</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Meeting with stakeholders</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Locating resources and applications during pre- and post-migration</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Identifying Owners of capabilities and processes</a:t>
            </a:r>
            <a:endParaRPr/>
          </a:p>
          <a:p>
            <a:pPr marL="742950" marR="0" lvl="1" indent="-285750" algn="l" rtl="0">
              <a:lnSpc>
                <a:spcPct val="150000"/>
              </a:lnSpc>
              <a:spcBef>
                <a:spcPts val="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Identifying Internal and external points of contact</a:t>
            </a:r>
            <a:endParaRPr sz="1600" b="0" i="0" u="none" strike="noStrike" cap="none">
              <a:solidFill>
                <a:schemeClr val="dk1"/>
              </a:solidFill>
              <a:latin typeface="Calibri"/>
              <a:ea typeface="Calibri"/>
              <a:cs typeface="Calibri"/>
              <a:sym typeface="Calibri"/>
            </a:endParaRPr>
          </a:p>
        </p:txBody>
      </p:sp>
      <p:pic>
        <p:nvPicPr>
          <p:cNvPr id="535" name="Google Shape;535;p52"/>
          <p:cNvPicPr preferRelativeResize="0"/>
          <p:nvPr/>
        </p:nvPicPr>
        <p:blipFill rotWithShape="1">
          <a:blip r:embed="rId3">
            <a:alphaModFix/>
          </a:blip>
          <a:srcRect/>
          <a:stretch/>
        </p:blipFill>
        <p:spPr>
          <a:xfrm>
            <a:off x="2112135" y="3030648"/>
            <a:ext cx="4595436" cy="25849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E8D02AA-C44F-4D21-B3F1-C3906257CA0E}"/>
              </a:ext>
            </a:extLst>
          </p:cNvPr>
          <p:cNvSpPr>
            <a:spLocks noGrp="1"/>
          </p:cNvSpPr>
          <p:nvPr>
            <p:ph type="body" sz="quarter" idx="10"/>
          </p:nvPr>
        </p:nvSpPr>
        <p:spPr/>
        <p:txBody>
          <a:bodyPr/>
          <a:lstStyle/>
          <a:p>
            <a:r>
              <a:rPr lang="en-US" dirty="0"/>
              <a:t>IOT Applications</a:t>
            </a:r>
            <a:endParaRPr lang="en-PH" dirty="0"/>
          </a:p>
        </p:txBody>
      </p:sp>
      <p:pic>
        <p:nvPicPr>
          <p:cNvPr id="3074" name="Picture 2" descr="Potential applications of IoT [66]. | Download Scientific Diagram">
            <a:extLst>
              <a:ext uri="{FF2B5EF4-FFF2-40B4-BE49-F238E27FC236}">
                <a16:creationId xmlns:a16="http://schemas.microsoft.com/office/drawing/2014/main" id="{54A0E367-8A8F-4A35-8A72-305CD18CDF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788" y="1689101"/>
            <a:ext cx="6580312" cy="4079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7123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53"/>
          <p:cNvSpPr txBox="1">
            <a:spLocks noGrp="1"/>
          </p:cNvSpPr>
          <p:nvPr>
            <p:ph type="body" idx="1"/>
          </p:nvPr>
        </p:nvSpPr>
        <p:spPr>
          <a:xfrm>
            <a:off x="939800" y="3242482"/>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5400"/>
              <a:buNone/>
            </a:pPr>
            <a:r>
              <a:rPr lang="en-US" sz="5400"/>
              <a:t>Cloud Services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54"/>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750"/>
              <a:buNone/>
            </a:pPr>
            <a:r>
              <a:rPr lang="en-US" sz="2750"/>
              <a:t>Identity Access Management </a:t>
            </a:r>
            <a:endParaRPr sz="2750"/>
          </a:p>
          <a:p>
            <a:pPr marL="0" lvl="0" indent="0" algn="l" rtl="0">
              <a:lnSpc>
                <a:spcPct val="90000"/>
              </a:lnSpc>
              <a:spcBef>
                <a:spcPts val="813"/>
              </a:spcBef>
              <a:spcAft>
                <a:spcPts val="0"/>
              </a:spcAft>
              <a:buClr>
                <a:srgbClr val="1E4E79"/>
              </a:buClr>
              <a:buSzPts val="2750"/>
              <a:buNone/>
            </a:pPr>
            <a:endParaRPr sz="2750"/>
          </a:p>
        </p:txBody>
      </p:sp>
      <p:graphicFrame>
        <p:nvGraphicFramePr>
          <p:cNvPr id="546" name="Google Shape;546;p54"/>
          <p:cNvGraphicFramePr/>
          <p:nvPr/>
        </p:nvGraphicFramePr>
        <p:xfrm>
          <a:off x="1692473" y="2306471"/>
          <a:ext cx="6606125" cy="2595286"/>
        </p:xfrm>
        <a:graphic>
          <a:graphicData uri="http://schemas.openxmlformats.org/drawingml/2006/table">
            <a:tbl>
              <a:tblPr firstRow="1" bandRow="1">
                <a:noFill/>
                <a:tableStyleId>{42026F17-D7FF-4E5F-96D0-79B34A321BFD}</a:tableStyleId>
              </a:tblPr>
              <a:tblGrid>
                <a:gridCol w="2415500">
                  <a:extLst>
                    <a:ext uri="{9D8B030D-6E8A-4147-A177-3AD203B41FA5}">
                      <a16:colId xmlns:a16="http://schemas.microsoft.com/office/drawing/2014/main" val="20000"/>
                    </a:ext>
                  </a:extLst>
                </a:gridCol>
                <a:gridCol w="4190625">
                  <a:extLst>
                    <a:ext uri="{9D8B030D-6E8A-4147-A177-3AD203B41FA5}">
                      <a16:colId xmlns:a16="http://schemas.microsoft.com/office/drawing/2014/main" val="20001"/>
                    </a:ext>
                  </a:extLst>
                </a:gridCol>
              </a:tblGrid>
              <a:tr h="164775">
                <a:tc>
                  <a:txBody>
                    <a:bodyPr/>
                    <a:lstStyle/>
                    <a:p>
                      <a:pPr marL="0" marR="0" lvl="0" indent="0" algn="l" rtl="0">
                        <a:spcBef>
                          <a:spcPts val="0"/>
                        </a:spcBef>
                        <a:spcAft>
                          <a:spcPts val="0"/>
                        </a:spcAft>
                        <a:buNone/>
                      </a:pPr>
                      <a:r>
                        <a:rPr lang="en-US" sz="1463"/>
                        <a:t>IAM Method</a:t>
                      </a:r>
                      <a:endParaRPr sz="1463"/>
                    </a:p>
                  </a:txBody>
                  <a:tcPr marL="91450" marR="91450" marT="45725" marB="45725"/>
                </a:tc>
                <a:tc>
                  <a:txBody>
                    <a:bodyPr/>
                    <a:lstStyle/>
                    <a:p>
                      <a:pPr marL="0" marR="0" lvl="0" indent="0" algn="l" rtl="0">
                        <a:spcBef>
                          <a:spcPts val="0"/>
                        </a:spcBef>
                        <a:spcAft>
                          <a:spcPts val="0"/>
                        </a:spcAft>
                        <a:buNone/>
                      </a:pPr>
                      <a:r>
                        <a:rPr lang="en-US" sz="1463"/>
                        <a:t>Description</a:t>
                      </a:r>
                      <a:endParaRPr sz="1463"/>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spcBef>
                          <a:spcPts val="0"/>
                        </a:spcBef>
                        <a:spcAft>
                          <a:spcPts val="0"/>
                        </a:spcAft>
                        <a:buNone/>
                      </a:pPr>
                      <a:r>
                        <a:rPr lang="en-US" sz="1463"/>
                        <a:t>Multifactor Authentication</a:t>
                      </a:r>
                      <a:endParaRPr sz="1463"/>
                    </a:p>
                  </a:txBody>
                  <a:tcPr marL="91450" marR="91450" marT="45725" marB="45725"/>
                </a:tc>
                <a:tc>
                  <a:txBody>
                    <a:bodyPr/>
                    <a:lstStyle/>
                    <a:p>
                      <a:pPr marL="0" marR="0" lvl="0" indent="0" algn="l" rtl="0">
                        <a:spcBef>
                          <a:spcPts val="0"/>
                        </a:spcBef>
                        <a:spcAft>
                          <a:spcPts val="0"/>
                        </a:spcAft>
                        <a:buNone/>
                      </a:pPr>
                      <a:r>
                        <a:rPr lang="en-US" sz="1463"/>
                        <a:t>Takes multiple pieces (two or more) of information form the user before they login to ensure high-level security</a:t>
                      </a:r>
                      <a:endParaRPr sz="1463"/>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spcBef>
                          <a:spcPts val="0"/>
                        </a:spcBef>
                        <a:spcAft>
                          <a:spcPts val="0"/>
                        </a:spcAft>
                        <a:buNone/>
                      </a:pPr>
                      <a:r>
                        <a:rPr lang="en-US" sz="1463"/>
                        <a:t>Single Sign-On (SSO)</a:t>
                      </a:r>
                      <a:endParaRPr sz="1463"/>
                    </a:p>
                  </a:txBody>
                  <a:tcPr marL="91450" marR="91450" marT="45725" marB="45725"/>
                </a:tc>
                <a:tc>
                  <a:txBody>
                    <a:bodyPr/>
                    <a:lstStyle/>
                    <a:p>
                      <a:pPr marL="0" marR="0" lvl="0" indent="0" algn="l" rtl="0">
                        <a:spcBef>
                          <a:spcPts val="0"/>
                        </a:spcBef>
                        <a:spcAft>
                          <a:spcPts val="0"/>
                        </a:spcAft>
                        <a:buNone/>
                      </a:pPr>
                      <a:r>
                        <a:rPr lang="en-US" sz="1463" u="none" strike="noStrike"/>
                        <a:t>Allows users to access all of the systems, resources, and apps with one initial login; by removing the burden of creating different logins for multiple applications</a:t>
                      </a:r>
                      <a:endParaRPr sz="1463"/>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spcBef>
                          <a:spcPts val="0"/>
                        </a:spcBef>
                        <a:spcAft>
                          <a:spcPts val="0"/>
                        </a:spcAft>
                        <a:buNone/>
                      </a:pPr>
                      <a:r>
                        <a:rPr lang="en-US" sz="1463"/>
                        <a:t>Federated identity management (FIM)</a:t>
                      </a:r>
                      <a:endParaRPr sz="1463"/>
                    </a:p>
                  </a:txBody>
                  <a:tcPr marL="91450" marR="91450" marT="45725" marB="45725"/>
                </a:tc>
                <a:tc>
                  <a:txBody>
                    <a:bodyPr/>
                    <a:lstStyle/>
                    <a:p>
                      <a:pPr marL="0" marR="0" lvl="0" indent="0" algn="l" rtl="0">
                        <a:spcBef>
                          <a:spcPts val="0"/>
                        </a:spcBef>
                        <a:spcAft>
                          <a:spcPts val="0"/>
                        </a:spcAft>
                        <a:buNone/>
                      </a:pPr>
                      <a:r>
                        <a:rPr lang="en-US" sz="1463" u="none" strike="noStrike"/>
                        <a:t>FIM is a SSO across organizations or security domains</a:t>
                      </a:r>
                      <a:endParaRPr sz="1463"/>
                    </a:p>
                  </a:txBody>
                  <a:tcPr marL="91450" marR="91450" marT="45725" marB="45725"/>
                </a:tc>
                <a:extLst>
                  <a:ext uri="{0D108BD9-81ED-4DB2-BD59-A6C34878D82A}">
                    <a16:rowId xmlns:a16="http://schemas.microsoft.com/office/drawing/2014/main" val="10003"/>
                  </a:ext>
                </a:extLst>
              </a:tr>
            </a:tbl>
          </a:graphicData>
        </a:graphic>
      </p:graphicFrame>
      <p:sp>
        <p:nvSpPr>
          <p:cNvPr id="547" name="Google Shape;547;p54"/>
          <p:cNvSpPr/>
          <p:nvPr/>
        </p:nvSpPr>
        <p:spPr>
          <a:xfrm>
            <a:off x="679449" y="1236092"/>
            <a:ext cx="8723857" cy="584775"/>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Identity Access Management is used to verify that the person trying to log in and access cloud  resources is who they say they are!</a:t>
            </a:r>
            <a:endParaRPr sz="1600">
              <a:solidFill>
                <a:schemeClr val="dk1"/>
              </a:solidFill>
              <a:latin typeface="Calibri"/>
              <a:ea typeface="Calibri"/>
              <a:cs typeface="Calibri"/>
              <a:sym typeface="Calibri"/>
            </a:endParaRPr>
          </a:p>
        </p:txBody>
      </p:sp>
      <p:sp>
        <p:nvSpPr>
          <p:cNvPr id="548" name="Google Shape;548;p54"/>
          <p:cNvSpPr/>
          <p:nvPr/>
        </p:nvSpPr>
        <p:spPr>
          <a:xfrm>
            <a:off x="679449" y="1236092"/>
            <a:ext cx="7962275" cy="708618"/>
          </a:xfrm>
          <a:prstGeom prst="rect">
            <a:avLst/>
          </a:prstGeom>
          <a:noFill/>
          <a:ln w="12700" cap="flat" cmpd="sng">
            <a:solidFill>
              <a:srgbClr val="FFC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55"/>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Cloud-Native Applications</a:t>
            </a:r>
            <a:endParaRPr/>
          </a:p>
        </p:txBody>
      </p:sp>
      <p:grpSp>
        <p:nvGrpSpPr>
          <p:cNvPr id="554" name="Google Shape;554;p55"/>
          <p:cNvGrpSpPr/>
          <p:nvPr/>
        </p:nvGrpSpPr>
        <p:grpSpPr>
          <a:xfrm>
            <a:off x="1738350" y="2552687"/>
            <a:ext cx="6606052" cy="2617920"/>
            <a:chOff x="32" y="15541"/>
            <a:chExt cx="6606052" cy="2617920"/>
          </a:xfrm>
        </p:grpSpPr>
        <p:sp>
          <p:nvSpPr>
            <p:cNvPr id="555" name="Google Shape;555;p55"/>
            <p:cNvSpPr/>
            <p:nvPr/>
          </p:nvSpPr>
          <p:spPr>
            <a:xfrm>
              <a:off x="32" y="15541"/>
              <a:ext cx="3086940" cy="1036800"/>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5"/>
            <p:cNvSpPr txBox="1"/>
            <p:nvPr/>
          </p:nvSpPr>
          <p:spPr>
            <a:xfrm>
              <a:off x="32" y="15541"/>
              <a:ext cx="3086940" cy="1036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None/>
              </a:pPr>
              <a:r>
                <a:rPr lang="en-US" sz="1600" b="1">
                  <a:solidFill>
                    <a:schemeClr val="lt1"/>
                  </a:solidFill>
                  <a:latin typeface="Calibri"/>
                  <a:ea typeface="Calibri"/>
                  <a:cs typeface="Calibri"/>
                  <a:sym typeface="Calibri"/>
                </a:rPr>
                <a:t>Microservices  </a:t>
              </a:r>
              <a:endParaRPr sz="1600" b="1">
                <a:solidFill>
                  <a:schemeClr val="lt1"/>
                </a:solidFill>
                <a:latin typeface="Calibri"/>
                <a:ea typeface="Calibri"/>
                <a:cs typeface="Calibri"/>
                <a:sym typeface="Calibri"/>
              </a:endParaRPr>
            </a:p>
          </p:txBody>
        </p:sp>
        <p:sp>
          <p:nvSpPr>
            <p:cNvPr id="557" name="Google Shape;557;p55"/>
            <p:cNvSpPr/>
            <p:nvPr/>
          </p:nvSpPr>
          <p:spPr>
            <a:xfrm>
              <a:off x="32" y="1052341"/>
              <a:ext cx="3086940" cy="1581120"/>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5"/>
            <p:cNvSpPr txBox="1"/>
            <p:nvPr/>
          </p:nvSpPr>
          <p:spPr>
            <a:xfrm>
              <a:off x="32" y="1052341"/>
              <a:ext cx="3086940" cy="158112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US" sz="1600" b="0" i="0" u="none" strike="noStrike" cap="none">
                  <a:solidFill>
                    <a:schemeClr val="dk1"/>
                  </a:solidFill>
                  <a:latin typeface="Calibri"/>
                  <a:ea typeface="Calibri"/>
                  <a:cs typeface="Calibri"/>
                  <a:sym typeface="Calibri"/>
                </a:rPr>
                <a:t>Applications are broken down into smaller components and work together to form an application</a:t>
              </a:r>
              <a:endParaRPr sz="1600" b="0" i="0" u="none" strike="noStrike" cap="none">
                <a:solidFill>
                  <a:schemeClr val="dk1"/>
                </a:solidFill>
                <a:latin typeface="Calibri"/>
                <a:ea typeface="Calibri"/>
                <a:cs typeface="Calibri"/>
                <a:sym typeface="Calibri"/>
              </a:endParaRPr>
            </a:p>
          </p:txBody>
        </p:sp>
        <p:sp>
          <p:nvSpPr>
            <p:cNvPr id="559" name="Google Shape;559;p55"/>
            <p:cNvSpPr/>
            <p:nvPr/>
          </p:nvSpPr>
          <p:spPr>
            <a:xfrm>
              <a:off x="3519144" y="15541"/>
              <a:ext cx="3086940" cy="1036800"/>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5"/>
            <p:cNvSpPr txBox="1"/>
            <p:nvPr/>
          </p:nvSpPr>
          <p:spPr>
            <a:xfrm>
              <a:off x="3519144" y="15541"/>
              <a:ext cx="3086940" cy="1036800"/>
            </a:xfrm>
            <a:prstGeom prst="rect">
              <a:avLst/>
            </a:prstGeom>
            <a:noFill/>
            <a:ln>
              <a:noFill/>
            </a:ln>
          </p:spPr>
          <p:txBody>
            <a:bodyPr spcFirstLastPara="1" wrap="square" lIns="113775" tIns="65000" rIns="113775" bIns="65000" anchor="ctr" anchorCtr="0">
              <a:noAutofit/>
            </a:bodyPr>
            <a:lstStyle/>
            <a:p>
              <a:pPr marL="0" marR="0" lvl="0" indent="0" algn="ctr" rtl="0">
                <a:lnSpc>
                  <a:spcPct val="90000"/>
                </a:lnSpc>
                <a:spcBef>
                  <a:spcPts val="0"/>
                </a:spcBef>
                <a:spcAft>
                  <a:spcPts val="0"/>
                </a:spcAft>
                <a:buNone/>
              </a:pPr>
              <a:r>
                <a:rPr lang="en-US" sz="1600" b="1">
                  <a:solidFill>
                    <a:schemeClr val="lt1"/>
                  </a:solidFill>
                  <a:latin typeface="Calibri"/>
                  <a:ea typeface="Calibri"/>
                  <a:cs typeface="Calibri"/>
                  <a:sym typeface="Calibri"/>
                </a:rPr>
                <a:t>Containerization</a:t>
              </a:r>
              <a:endParaRPr sz="1600" b="1">
                <a:solidFill>
                  <a:schemeClr val="lt1"/>
                </a:solidFill>
                <a:latin typeface="Calibri"/>
                <a:ea typeface="Calibri"/>
                <a:cs typeface="Calibri"/>
                <a:sym typeface="Calibri"/>
              </a:endParaRPr>
            </a:p>
          </p:txBody>
        </p:sp>
        <p:sp>
          <p:nvSpPr>
            <p:cNvPr id="561" name="Google Shape;561;p55"/>
            <p:cNvSpPr/>
            <p:nvPr/>
          </p:nvSpPr>
          <p:spPr>
            <a:xfrm>
              <a:off x="3519144" y="1052341"/>
              <a:ext cx="3086940" cy="1581120"/>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5"/>
            <p:cNvSpPr txBox="1"/>
            <p:nvPr/>
          </p:nvSpPr>
          <p:spPr>
            <a:xfrm>
              <a:off x="3519144" y="1052341"/>
              <a:ext cx="3086940" cy="1581120"/>
            </a:xfrm>
            <a:prstGeom prst="rect">
              <a:avLst/>
            </a:prstGeom>
            <a:noFill/>
            <a:ln>
              <a:noFill/>
            </a:ln>
          </p:spPr>
          <p:txBody>
            <a:bodyPr spcFirstLastPara="1" wrap="square" lIns="85325" tIns="85325" rIns="113775" bIns="128000" anchor="t" anchorCtr="0">
              <a:noAutofit/>
            </a:bodyPr>
            <a:lstStyle/>
            <a:p>
              <a:pPr marL="171450" marR="0" lvl="1" indent="-171450" algn="l" rtl="0">
                <a:lnSpc>
                  <a:spcPct val="90000"/>
                </a:lnSpc>
                <a:spcBef>
                  <a:spcPts val="0"/>
                </a:spcBef>
                <a:spcAft>
                  <a:spcPts val="0"/>
                </a:spcAft>
                <a:buClr>
                  <a:schemeClr val="dk1"/>
                </a:buClr>
                <a:buSzPts val="1600"/>
                <a:buFont typeface="Calibri"/>
                <a:buChar char="•"/>
              </a:pPr>
              <a:r>
                <a:rPr lang="en-US" sz="1600" b="0" i="0" u="none" strike="noStrike" cap="none">
                  <a:solidFill>
                    <a:schemeClr val="dk1"/>
                  </a:solidFill>
                  <a:latin typeface="Calibri"/>
                  <a:ea typeface="Calibri"/>
                  <a:cs typeface="Calibri"/>
                  <a:sym typeface="Calibri"/>
                </a:rPr>
                <a:t>All microservice components are stored the same container to achieve an  organized approach </a:t>
              </a:r>
              <a:endParaRPr sz="1600" b="0" i="0" u="none" strike="noStrike" cap="none">
                <a:solidFill>
                  <a:schemeClr val="dk1"/>
                </a:solidFill>
                <a:latin typeface="Calibri"/>
                <a:ea typeface="Calibri"/>
                <a:cs typeface="Calibri"/>
                <a:sym typeface="Calibri"/>
              </a:endParaRPr>
            </a:p>
          </p:txBody>
        </p:sp>
      </p:grpSp>
      <p:sp>
        <p:nvSpPr>
          <p:cNvPr id="563" name="Google Shape;563;p55"/>
          <p:cNvSpPr/>
          <p:nvPr/>
        </p:nvSpPr>
        <p:spPr>
          <a:xfrm>
            <a:off x="1665027" y="1535162"/>
            <a:ext cx="6741994" cy="818866"/>
          </a:xfrm>
          <a:prstGeom prst="rect">
            <a:avLst/>
          </a:prstGeom>
          <a:solidFill>
            <a:schemeClr val="lt1"/>
          </a:solidFill>
          <a:ln w="127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
        <p:nvSpPr>
          <p:cNvPr id="564" name="Google Shape;564;p55"/>
          <p:cNvSpPr/>
          <p:nvPr/>
        </p:nvSpPr>
        <p:spPr>
          <a:xfrm>
            <a:off x="2164192" y="1752687"/>
            <a:ext cx="5533145"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a:solidFill>
                  <a:schemeClr val="dk1"/>
                </a:solidFill>
                <a:latin typeface="Calibri"/>
                <a:ea typeface="Calibri"/>
                <a:cs typeface="Calibri"/>
                <a:sym typeface="Calibri"/>
              </a:rPr>
              <a:t>Agile Cloud based applications run on two technologies</a:t>
            </a:r>
            <a:endParaRPr sz="1600">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6"/>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Data Analytics</a:t>
            </a:r>
            <a:endParaRPr/>
          </a:p>
        </p:txBody>
      </p:sp>
      <p:sp>
        <p:nvSpPr>
          <p:cNvPr id="570" name="Google Shape;570;p56"/>
          <p:cNvSpPr/>
          <p:nvPr/>
        </p:nvSpPr>
        <p:spPr>
          <a:xfrm>
            <a:off x="597561" y="949484"/>
            <a:ext cx="8723857" cy="79278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There is tons of data out there and not everyone knows how to make best use of it! Some of the tools designed to analyze the data include:</a:t>
            </a:r>
            <a:endParaRPr/>
          </a:p>
        </p:txBody>
      </p:sp>
      <p:graphicFrame>
        <p:nvGraphicFramePr>
          <p:cNvPr id="571" name="Google Shape;571;p56"/>
          <p:cNvGraphicFramePr/>
          <p:nvPr/>
        </p:nvGraphicFramePr>
        <p:xfrm>
          <a:off x="996436" y="1854755"/>
          <a:ext cx="7779075" cy="4533761"/>
        </p:xfrm>
        <a:graphic>
          <a:graphicData uri="http://schemas.openxmlformats.org/drawingml/2006/table">
            <a:tbl>
              <a:tblPr firstRow="1" bandRow="1">
                <a:noFill/>
                <a:tableStyleId>{E396BFCA-79E7-448B-A7FE-039DE42C49AA}</a:tableStyleId>
              </a:tblPr>
              <a:tblGrid>
                <a:gridCol w="2314050">
                  <a:extLst>
                    <a:ext uri="{9D8B030D-6E8A-4147-A177-3AD203B41FA5}">
                      <a16:colId xmlns:a16="http://schemas.microsoft.com/office/drawing/2014/main" val="20000"/>
                    </a:ext>
                  </a:extLst>
                </a:gridCol>
                <a:gridCol w="2872000">
                  <a:extLst>
                    <a:ext uri="{9D8B030D-6E8A-4147-A177-3AD203B41FA5}">
                      <a16:colId xmlns:a16="http://schemas.microsoft.com/office/drawing/2014/main" val="20001"/>
                    </a:ext>
                  </a:extLst>
                </a:gridCol>
                <a:gridCol w="2593025">
                  <a:extLst>
                    <a:ext uri="{9D8B030D-6E8A-4147-A177-3AD203B41FA5}">
                      <a16:colId xmlns:a16="http://schemas.microsoft.com/office/drawing/2014/main" val="20002"/>
                    </a:ext>
                  </a:extLst>
                </a:gridCol>
              </a:tblGrid>
              <a:tr h="498850">
                <a:tc>
                  <a:txBody>
                    <a:bodyPr/>
                    <a:lstStyle/>
                    <a:p>
                      <a:pPr marL="0" marR="0" lvl="0" indent="0" algn="l" rtl="0">
                        <a:spcBef>
                          <a:spcPts val="0"/>
                        </a:spcBef>
                        <a:spcAft>
                          <a:spcPts val="0"/>
                        </a:spcAft>
                        <a:buNone/>
                      </a:pPr>
                      <a:r>
                        <a:rPr lang="en-US" sz="1463"/>
                        <a:t>Tool </a:t>
                      </a:r>
                      <a:endParaRPr sz="1463"/>
                    </a:p>
                  </a:txBody>
                  <a:tcPr marL="91450" marR="91450" marT="45725" marB="45725"/>
                </a:tc>
                <a:tc>
                  <a:txBody>
                    <a:bodyPr/>
                    <a:lstStyle/>
                    <a:p>
                      <a:pPr marL="0" marR="0" lvl="0" indent="0" algn="l" rtl="0">
                        <a:spcBef>
                          <a:spcPts val="0"/>
                        </a:spcBef>
                        <a:spcAft>
                          <a:spcPts val="0"/>
                        </a:spcAft>
                        <a:buNone/>
                      </a:pPr>
                      <a:r>
                        <a:rPr lang="en-US" sz="1463"/>
                        <a:t>Purpose </a:t>
                      </a:r>
                      <a:endParaRPr sz="1463"/>
                    </a:p>
                  </a:txBody>
                  <a:tcPr marL="91450" marR="91450" marT="45725" marB="45725"/>
                </a:tc>
                <a:tc>
                  <a:txBody>
                    <a:bodyPr/>
                    <a:lstStyle/>
                    <a:p>
                      <a:pPr marL="0" marR="0" lvl="0" indent="0" algn="l" rtl="0">
                        <a:spcBef>
                          <a:spcPts val="0"/>
                        </a:spcBef>
                        <a:spcAft>
                          <a:spcPts val="0"/>
                        </a:spcAft>
                        <a:buNone/>
                      </a:pPr>
                      <a:r>
                        <a:rPr lang="en-US" sz="1463"/>
                        <a:t>Applications</a:t>
                      </a:r>
                      <a:endParaRPr sz="1463"/>
                    </a:p>
                  </a:txBody>
                  <a:tcPr marL="91450" marR="91450" marT="45725" marB="45725"/>
                </a:tc>
                <a:extLst>
                  <a:ext uri="{0D108BD9-81ED-4DB2-BD59-A6C34878D82A}">
                    <a16:rowId xmlns:a16="http://schemas.microsoft.com/office/drawing/2014/main" val="10000"/>
                  </a:ext>
                </a:extLst>
              </a:tr>
              <a:tr h="1622525">
                <a:tc>
                  <a:txBody>
                    <a:bodyPr/>
                    <a:lstStyle/>
                    <a:p>
                      <a:pPr marL="0" marR="0" lvl="0" indent="0" algn="l" rtl="0">
                        <a:spcBef>
                          <a:spcPts val="0"/>
                        </a:spcBef>
                        <a:spcAft>
                          <a:spcPts val="0"/>
                        </a:spcAft>
                        <a:buNone/>
                      </a:pPr>
                      <a:r>
                        <a:rPr lang="en-US" sz="1463"/>
                        <a:t>Artificial Intelligence</a:t>
                      </a:r>
                      <a:endParaRPr sz="1463"/>
                    </a:p>
                  </a:txBody>
                  <a:tcPr marL="91450" marR="91450" marT="45725" marB="45725"/>
                </a:tc>
                <a:tc>
                  <a:txBody>
                    <a:bodyPr/>
                    <a:lstStyle/>
                    <a:p>
                      <a:pPr marL="285750" marR="0" lvl="0" indent="-285750" algn="l" rtl="0">
                        <a:spcBef>
                          <a:spcPts val="0"/>
                        </a:spcBef>
                        <a:spcAft>
                          <a:spcPts val="0"/>
                        </a:spcAft>
                        <a:buClr>
                          <a:schemeClr val="dk1"/>
                        </a:buClr>
                        <a:buSzPts val="1463"/>
                        <a:buFont typeface="Arial"/>
                        <a:buChar char="•"/>
                      </a:pPr>
                      <a:r>
                        <a:rPr lang="en-US" sz="1463"/>
                        <a:t>Designed to make machines think like humans</a:t>
                      </a:r>
                      <a:endParaRPr/>
                    </a:p>
                    <a:p>
                      <a:pPr marL="285750" marR="0" lvl="0" indent="-285750" algn="l" rtl="0">
                        <a:spcBef>
                          <a:spcPts val="0"/>
                        </a:spcBef>
                        <a:spcAft>
                          <a:spcPts val="0"/>
                        </a:spcAft>
                        <a:buClr>
                          <a:schemeClr val="dk1"/>
                        </a:buClr>
                        <a:buSzPts val="1463"/>
                        <a:buFont typeface="Arial"/>
                        <a:buChar char="•"/>
                      </a:pPr>
                      <a:r>
                        <a:rPr lang="en-US" sz="1463"/>
                        <a:t>It is programmed in such a way that machine can respond to a </a:t>
                      </a:r>
                      <a:r>
                        <a:rPr lang="en-US" sz="1463" b="0" i="0" u="none" strike="noStrike">
                          <a:solidFill>
                            <a:schemeClr val="dk1"/>
                          </a:solidFill>
                          <a:latin typeface="Calibri"/>
                          <a:ea typeface="Calibri"/>
                          <a:cs typeface="Calibri"/>
                          <a:sym typeface="Calibri"/>
                        </a:rPr>
                        <a:t>stimuli</a:t>
                      </a:r>
                      <a:endParaRPr sz="1463"/>
                    </a:p>
                  </a:txBody>
                  <a:tcPr marL="91450" marR="91450" marT="45725" marB="45725"/>
                </a:tc>
                <a:tc>
                  <a:txBody>
                    <a:bodyPr/>
                    <a:lstStyle/>
                    <a:p>
                      <a:pPr marL="0" marR="0" lvl="0" indent="0" algn="l" rtl="0">
                        <a:spcBef>
                          <a:spcPts val="0"/>
                        </a:spcBef>
                        <a:spcAft>
                          <a:spcPts val="0"/>
                        </a:spcAft>
                        <a:buNone/>
                      </a:pPr>
                      <a:r>
                        <a:rPr lang="en-US" sz="1463"/>
                        <a:t>Virtual Personal Assistants, Video Games, Digital Marketing, Financial and Transport Industries</a:t>
                      </a:r>
                      <a:endParaRPr sz="1463"/>
                    </a:p>
                  </a:txBody>
                  <a:tcPr marL="91450" marR="91450" marT="45725" marB="45725"/>
                </a:tc>
                <a:extLst>
                  <a:ext uri="{0D108BD9-81ED-4DB2-BD59-A6C34878D82A}">
                    <a16:rowId xmlns:a16="http://schemas.microsoft.com/office/drawing/2014/main" val="10001"/>
                  </a:ext>
                </a:extLst>
              </a:tr>
              <a:tr h="1157750">
                <a:tc>
                  <a:txBody>
                    <a:bodyPr/>
                    <a:lstStyle/>
                    <a:p>
                      <a:pPr marL="0" marR="0" lvl="0" indent="0" algn="l" rtl="0">
                        <a:spcBef>
                          <a:spcPts val="0"/>
                        </a:spcBef>
                        <a:spcAft>
                          <a:spcPts val="0"/>
                        </a:spcAft>
                        <a:buNone/>
                      </a:pPr>
                      <a:r>
                        <a:rPr lang="en-US" sz="1463"/>
                        <a:t>Machine Learning</a:t>
                      </a:r>
                      <a:endParaRPr sz="1463"/>
                    </a:p>
                  </a:txBody>
                  <a:tcPr marL="91450" marR="91450" marT="45725" marB="45725"/>
                </a:tc>
                <a:tc>
                  <a:txBody>
                    <a:bodyPr/>
                    <a:lstStyle/>
                    <a:p>
                      <a:pPr marL="285750" marR="0" lvl="0" indent="-285750" algn="l" rtl="0">
                        <a:spcBef>
                          <a:spcPts val="0"/>
                        </a:spcBef>
                        <a:spcAft>
                          <a:spcPts val="0"/>
                        </a:spcAft>
                        <a:buClr>
                          <a:schemeClr val="dk1"/>
                        </a:buClr>
                        <a:buSzPts val="1463"/>
                        <a:buFont typeface="Arial"/>
                        <a:buChar char="•"/>
                      </a:pPr>
                      <a:r>
                        <a:rPr lang="en-US" sz="1463"/>
                        <a:t>Specialized form of AI that takes input and classifies it based on preset categories</a:t>
                      </a:r>
                      <a:endParaRPr/>
                    </a:p>
                    <a:p>
                      <a:pPr marL="285750" marR="0" lvl="0" indent="-285750" algn="l" rtl="0">
                        <a:spcBef>
                          <a:spcPts val="0"/>
                        </a:spcBef>
                        <a:spcAft>
                          <a:spcPts val="0"/>
                        </a:spcAft>
                        <a:buClr>
                          <a:schemeClr val="dk1"/>
                        </a:buClr>
                        <a:buSzPts val="1463"/>
                        <a:buFont typeface="Arial"/>
                        <a:buChar char="•"/>
                      </a:pPr>
                      <a:r>
                        <a:rPr lang="en-US" sz="1463" b="0" i="0" u="none" strike="noStrike">
                          <a:solidFill>
                            <a:schemeClr val="dk1"/>
                          </a:solidFill>
                          <a:latin typeface="Calibri"/>
                          <a:ea typeface="Calibri"/>
                          <a:cs typeface="Calibri"/>
                          <a:sym typeface="Calibri"/>
                        </a:rPr>
                        <a:t>ML learns an adopts the data provided to it</a:t>
                      </a:r>
                      <a:endParaRPr sz="1463"/>
                    </a:p>
                  </a:txBody>
                  <a:tcPr marL="91450" marR="91450" marT="45725" marB="45725"/>
                </a:tc>
                <a:tc>
                  <a:txBody>
                    <a:bodyPr/>
                    <a:lstStyle/>
                    <a:p>
                      <a:pPr marL="0" marR="0" lvl="0" indent="0" algn="l" rtl="0">
                        <a:spcBef>
                          <a:spcPts val="0"/>
                        </a:spcBef>
                        <a:spcAft>
                          <a:spcPts val="0"/>
                        </a:spcAft>
                        <a:buNone/>
                      </a:pPr>
                      <a:r>
                        <a:rPr lang="en-US" sz="1463" b="0" i="0" u="none" strike="noStrike">
                          <a:solidFill>
                            <a:schemeClr val="dk1"/>
                          </a:solidFill>
                          <a:latin typeface="Calibri"/>
                          <a:ea typeface="Calibri"/>
                          <a:cs typeface="Calibri"/>
                          <a:sym typeface="Calibri"/>
                        </a:rPr>
                        <a:t>Image recognition, facial recognition, Speech recognition, Medical diagnoses, Financial modelling, Data extraction, etc.</a:t>
                      </a:r>
                      <a:endParaRPr sz="1463"/>
                    </a:p>
                  </a:txBody>
                  <a:tcPr marL="91450" marR="91450" marT="45725" marB="45725"/>
                </a:tc>
                <a:extLst>
                  <a:ext uri="{0D108BD9-81ED-4DB2-BD59-A6C34878D82A}">
                    <a16:rowId xmlns:a16="http://schemas.microsoft.com/office/drawing/2014/main" val="10002"/>
                  </a:ext>
                </a:extLst>
              </a:tr>
              <a:tr h="1157750">
                <a:tc>
                  <a:txBody>
                    <a:bodyPr/>
                    <a:lstStyle/>
                    <a:p>
                      <a:pPr marL="0" marR="0" lvl="0" indent="0" algn="l" rtl="0">
                        <a:spcBef>
                          <a:spcPts val="0"/>
                        </a:spcBef>
                        <a:spcAft>
                          <a:spcPts val="0"/>
                        </a:spcAft>
                        <a:buNone/>
                      </a:pPr>
                      <a:r>
                        <a:rPr lang="en-US" sz="1463"/>
                        <a:t>Digital Marketing</a:t>
                      </a:r>
                      <a:endParaRPr sz="1463"/>
                    </a:p>
                  </a:txBody>
                  <a:tcPr marL="91450" marR="91450" marT="45725" marB="45725"/>
                </a:tc>
                <a:tc>
                  <a:txBody>
                    <a:bodyPr/>
                    <a:lstStyle/>
                    <a:p>
                      <a:pPr marL="285750" marR="0" lvl="0" indent="-285750" algn="l" rtl="0">
                        <a:spcBef>
                          <a:spcPts val="0"/>
                        </a:spcBef>
                        <a:spcAft>
                          <a:spcPts val="0"/>
                        </a:spcAft>
                        <a:buClr>
                          <a:schemeClr val="dk1"/>
                        </a:buClr>
                        <a:buSzPts val="1463"/>
                        <a:buFont typeface="Arial"/>
                        <a:buChar char="•"/>
                      </a:pPr>
                      <a:r>
                        <a:rPr lang="en-US" sz="1463"/>
                        <a:t>Design to analyze the users interest and market the products based on it using digital platforms</a:t>
                      </a:r>
                      <a:endParaRPr sz="1463"/>
                    </a:p>
                    <a:p>
                      <a:pPr marL="0" marR="0" lvl="0" indent="0" algn="l" rtl="0">
                        <a:spcBef>
                          <a:spcPts val="0"/>
                        </a:spcBef>
                        <a:spcAft>
                          <a:spcPts val="0"/>
                        </a:spcAft>
                        <a:buNone/>
                      </a:pPr>
                      <a:endParaRPr sz="1463"/>
                    </a:p>
                  </a:txBody>
                  <a:tcPr marL="91450" marR="91450" marT="45725" marB="45725"/>
                </a:tc>
                <a:tc>
                  <a:txBody>
                    <a:bodyPr/>
                    <a:lstStyle/>
                    <a:p>
                      <a:pPr marL="0" marR="0" lvl="0" indent="0" algn="l" rtl="0">
                        <a:spcBef>
                          <a:spcPts val="0"/>
                        </a:spcBef>
                        <a:spcAft>
                          <a:spcPts val="0"/>
                        </a:spcAft>
                        <a:buNone/>
                      </a:pPr>
                      <a:r>
                        <a:rPr lang="en-US" sz="1463"/>
                        <a:t>Email Campaigns, Social Media Campaigns </a:t>
                      </a:r>
                      <a:endParaRPr sz="1463"/>
                    </a:p>
                  </a:txBody>
                  <a:tcPr marL="91450" marR="91450" marT="45725" marB="45725"/>
                </a:tc>
                <a:extLst>
                  <a:ext uri="{0D108BD9-81ED-4DB2-BD59-A6C34878D82A}">
                    <a16:rowId xmlns:a16="http://schemas.microsoft.com/office/drawing/2014/main" val="10003"/>
                  </a:ext>
                </a:extLst>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58"/>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Blockchain</a:t>
            </a:r>
            <a:endParaRPr/>
          </a:p>
        </p:txBody>
      </p:sp>
      <p:sp>
        <p:nvSpPr>
          <p:cNvPr id="583" name="Google Shape;583;p58"/>
          <p:cNvSpPr/>
          <p:nvPr/>
        </p:nvSpPr>
        <p:spPr>
          <a:xfrm>
            <a:off x="597561" y="949484"/>
            <a:ext cx="8723857" cy="4401205"/>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Blockchain is used to record and store the internet-based transactions between the two parties securely</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Blockchain mechanism was initially developed for Bitcoin, a widely used digital crypto-currency tool</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Now, it is providing services for smart contracts and even supply chain management as well </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Principles of blockchain:</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Decentralization – Owned by Nobody</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Transparency – Can be accessed by anybody</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Immutability – Data that is stored cant be changed </a:t>
            </a:r>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a:p>
            <a:pPr marL="285750" marR="0" lvl="0" indent="-184150" algn="l" rtl="0">
              <a:lnSpc>
                <a:spcPct val="150000"/>
              </a:lnSpc>
              <a:spcBef>
                <a:spcPts val="600"/>
              </a:spcBef>
              <a:spcAft>
                <a:spcPts val="0"/>
              </a:spcAft>
              <a:buClr>
                <a:schemeClr val="dk1"/>
              </a:buClr>
              <a:buSzPts val="1600"/>
              <a:buFont typeface="Arial"/>
              <a:buNone/>
            </a:pPr>
            <a:endParaRPr sz="1600">
              <a:solidFill>
                <a:schemeClr val="dk1"/>
              </a:solidFill>
              <a:latin typeface="Calibri"/>
              <a:ea typeface="Calibri"/>
              <a:cs typeface="Calibri"/>
              <a:sym typeface="Calibri"/>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59"/>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Blockchain - Working</a:t>
            </a:r>
            <a:endParaRPr/>
          </a:p>
        </p:txBody>
      </p:sp>
      <p:pic>
        <p:nvPicPr>
          <p:cNvPr id="589" name="Google Shape;589;p59"/>
          <p:cNvPicPr preferRelativeResize="0"/>
          <p:nvPr/>
        </p:nvPicPr>
        <p:blipFill rotWithShape="1">
          <a:blip r:embed="rId3">
            <a:alphaModFix/>
          </a:blip>
          <a:srcRect l="16326" t="10401" r="16962" b="6390"/>
          <a:stretch/>
        </p:blipFill>
        <p:spPr>
          <a:xfrm>
            <a:off x="1460309" y="1146412"/>
            <a:ext cx="7096837" cy="4976712"/>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60"/>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Other Cloud Services</a:t>
            </a:r>
            <a:endParaRPr/>
          </a:p>
        </p:txBody>
      </p:sp>
      <p:grpSp>
        <p:nvGrpSpPr>
          <p:cNvPr id="595" name="Google Shape;595;p60"/>
          <p:cNvGrpSpPr/>
          <p:nvPr/>
        </p:nvGrpSpPr>
        <p:grpSpPr>
          <a:xfrm>
            <a:off x="508353" y="1737800"/>
            <a:ext cx="8605113" cy="3633544"/>
            <a:chOff x="3237" y="115055"/>
            <a:chExt cx="8605113" cy="3633544"/>
          </a:xfrm>
        </p:grpSpPr>
        <p:sp>
          <p:nvSpPr>
            <p:cNvPr id="596" name="Google Shape;596;p60"/>
            <p:cNvSpPr/>
            <p:nvPr/>
          </p:nvSpPr>
          <p:spPr>
            <a:xfrm>
              <a:off x="3237" y="115055"/>
              <a:ext cx="1946858" cy="778743"/>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0"/>
            <p:cNvSpPr txBox="1"/>
            <p:nvPr/>
          </p:nvSpPr>
          <p:spPr>
            <a:xfrm>
              <a:off x="3237" y="115055"/>
              <a:ext cx="1946858" cy="778743"/>
            </a:xfrm>
            <a:prstGeom prst="rect">
              <a:avLst/>
            </a:prstGeom>
            <a:noFill/>
            <a:ln>
              <a:noFill/>
            </a:ln>
          </p:spPr>
          <p:txBody>
            <a:bodyPr spcFirstLastPara="1" wrap="square" lIns="99550" tIns="56875" rIns="99550" bIns="56875" anchor="ctr" anchorCtr="0">
              <a:noAutofit/>
            </a:bodyPr>
            <a:lstStyle/>
            <a:p>
              <a:pPr marL="0" marR="0" lvl="0" indent="0" algn="ctr" rtl="0">
                <a:lnSpc>
                  <a:spcPct val="90000"/>
                </a:lnSpc>
                <a:spcBef>
                  <a:spcPts val="0"/>
                </a:spcBef>
                <a:spcAft>
                  <a:spcPts val="0"/>
                </a:spcAft>
                <a:buNone/>
              </a:pPr>
              <a:r>
                <a:rPr lang="en-US" sz="1400" b="1">
                  <a:solidFill>
                    <a:schemeClr val="lt1"/>
                  </a:solidFill>
                  <a:latin typeface="Calibri"/>
                  <a:ea typeface="Calibri"/>
                  <a:cs typeface="Calibri"/>
                  <a:sym typeface="Calibri"/>
                </a:rPr>
                <a:t>Subscription Services</a:t>
              </a:r>
              <a:endParaRPr sz="1400" b="1">
                <a:solidFill>
                  <a:schemeClr val="lt1"/>
                </a:solidFill>
                <a:latin typeface="Calibri"/>
                <a:ea typeface="Calibri"/>
                <a:cs typeface="Calibri"/>
                <a:sym typeface="Calibri"/>
              </a:endParaRPr>
            </a:p>
          </p:txBody>
        </p:sp>
        <p:sp>
          <p:nvSpPr>
            <p:cNvPr id="598" name="Google Shape;598;p60"/>
            <p:cNvSpPr/>
            <p:nvPr/>
          </p:nvSpPr>
          <p:spPr>
            <a:xfrm>
              <a:off x="3237" y="893799"/>
              <a:ext cx="1946858" cy="2854800"/>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0"/>
            <p:cNvSpPr txBox="1"/>
            <p:nvPr/>
          </p:nvSpPr>
          <p:spPr>
            <a:xfrm>
              <a:off x="3237" y="893799"/>
              <a:ext cx="1946858" cy="2854800"/>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Quite opposite to pay-as-you-go service</a:t>
              </a:r>
              <a:endParaRPr sz="14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Preferred when the client has unpredicted needs </a:t>
              </a:r>
              <a:endParaRPr sz="1400" b="0" i="0" u="none" strike="noStrike" cap="none">
                <a:solidFill>
                  <a:schemeClr val="dk1"/>
                </a:solidFill>
                <a:latin typeface="Calibri"/>
                <a:ea typeface="Calibri"/>
                <a:cs typeface="Calibri"/>
                <a:sym typeface="Calibri"/>
              </a:endParaRPr>
            </a:p>
          </p:txBody>
        </p:sp>
        <p:sp>
          <p:nvSpPr>
            <p:cNvPr id="600" name="Google Shape;600;p60"/>
            <p:cNvSpPr/>
            <p:nvPr/>
          </p:nvSpPr>
          <p:spPr>
            <a:xfrm>
              <a:off x="2222655" y="115055"/>
              <a:ext cx="1946858" cy="778743"/>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0"/>
            <p:cNvSpPr txBox="1"/>
            <p:nvPr/>
          </p:nvSpPr>
          <p:spPr>
            <a:xfrm>
              <a:off x="2222655" y="115055"/>
              <a:ext cx="1946858" cy="778743"/>
            </a:xfrm>
            <a:prstGeom prst="rect">
              <a:avLst/>
            </a:prstGeom>
            <a:noFill/>
            <a:ln>
              <a:noFill/>
            </a:ln>
          </p:spPr>
          <p:txBody>
            <a:bodyPr spcFirstLastPara="1" wrap="square" lIns="99550" tIns="56875" rIns="99550" bIns="56875" anchor="ctr" anchorCtr="0">
              <a:noAutofit/>
            </a:bodyPr>
            <a:lstStyle/>
            <a:p>
              <a:pPr marL="0" marR="0" lvl="0" indent="0" algn="ctr" rtl="0">
                <a:lnSpc>
                  <a:spcPct val="90000"/>
                </a:lnSpc>
                <a:spcBef>
                  <a:spcPts val="0"/>
                </a:spcBef>
                <a:spcAft>
                  <a:spcPts val="0"/>
                </a:spcAft>
                <a:buNone/>
              </a:pPr>
              <a:r>
                <a:rPr lang="en-US" sz="1400" b="1">
                  <a:solidFill>
                    <a:schemeClr val="lt1"/>
                  </a:solidFill>
                  <a:latin typeface="Calibri"/>
                  <a:ea typeface="Calibri"/>
                  <a:cs typeface="Calibri"/>
                  <a:sym typeface="Calibri"/>
                </a:rPr>
                <a:t>Collaboration</a:t>
              </a:r>
              <a:endParaRPr sz="1400" b="1">
                <a:solidFill>
                  <a:schemeClr val="lt1"/>
                </a:solidFill>
                <a:latin typeface="Calibri"/>
                <a:ea typeface="Calibri"/>
                <a:cs typeface="Calibri"/>
                <a:sym typeface="Calibri"/>
              </a:endParaRPr>
            </a:p>
          </p:txBody>
        </p:sp>
        <p:sp>
          <p:nvSpPr>
            <p:cNvPr id="602" name="Google Shape;602;p60"/>
            <p:cNvSpPr/>
            <p:nvPr/>
          </p:nvSpPr>
          <p:spPr>
            <a:xfrm>
              <a:off x="2222655" y="893799"/>
              <a:ext cx="1946858" cy="2854800"/>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0"/>
            <p:cNvSpPr txBox="1"/>
            <p:nvPr/>
          </p:nvSpPr>
          <p:spPr>
            <a:xfrm>
              <a:off x="2222655" y="893799"/>
              <a:ext cx="1946858" cy="2854800"/>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Preferred when the employees of the company are geographically separated</a:t>
              </a:r>
              <a:endParaRPr sz="14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Suits best for the present Work-from-home scenario</a:t>
              </a:r>
              <a:endParaRPr sz="14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Example: Online chat, shared file storage, etc.</a:t>
              </a:r>
              <a:endParaRPr sz="1400" b="0" i="0" u="none" strike="noStrike" cap="none">
                <a:solidFill>
                  <a:schemeClr val="dk1"/>
                </a:solidFill>
                <a:latin typeface="Calibri"/>
                <a:ea typeface="Calibri"/>
                <a:cs typeface="Calibri"/>
                <a:sym typeface="Calibri"/>
              </a:endParaRPr>
            </a:p>
          </p:txBody>
        </p:sp>
        <p:sp>
          <p:nvSpPr>
            <p:cNvPr id="604" name="Google Shape;604;p60"/>
            <p:cNvSpPr/>
            <p:nvPr/>
          </p:nvSpPr>
          <p:spPr>
            <a:xfrm>
              <a:off x="4442074" y="115055"/>
              <a:ext cx="1946858" cy="778743"/>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0"/>
            <p:cNvSpPr txBox="1"/>
            <p:nvPr/>
          </p:nvSpPr>
          <p:spPr>
            <a:xfrm>
              <a:off x="4442074" y="115055"/>
              <a:ext cx="1946858" cy="778743"/>
            </a:xfrm>
            <a:prstGeom prst="rect">
              <a:avLst/>
            </a:prstGeom>
            <a:noFill/>
            <a:ln>
              <a:noFill/>
            </a:ln>
          </p:spPr>
          <p:txBody>
            <a:bodyPr spcFirstLastPara="1" wrap="square" lIns="99550" tIns="56875" rIns="99550" bIns="56875" anchor="ctr" anchorCtr="0">
              <a:noAutofit/>
            </a:bodyPr>
            <a:lstStyle/>
            <a:p>
              <a:pPr marL="0" marR="0" lvl="0" indent="0" algn="ctr" rtl="0">
                <a:lnSpc>
                  <a:spcPct val="90000"/>
                </a:lnSpc>
                <a:spcBef>
                  <a:spcPts val="0"/>
                </a:spcBef>
                <a:spcAft>
                  <a:spcPts val="0"/>
                </a:spcAft>
                <a:buNone/>
              </a:pPr>
              <a:r>
                <a:rPr lang="en-US" sz="1400" b="1">
                  <a:solidFill>
                    <a:schemeClr val="lt1"/>
                  </a:solidFill>
                  <a:latin typeface="Calibri"/>
                  <a:ea typeface="Calibri"/>
                  <a:cs typeface="Calibri"/>
                  <a:sym typeface="Calibri"/>
                </a:rPr>
                <a:t>VDI</a:t>
              </a:r>
              <a:endParaRPr sz="1400" b="1">
                <a:solidFill>
                  <a:schemeClr val="lt1"/>
                </a:solidFill>
                <a:latin typeface="Calibri"/>
                <a:ea typeface="Calibri"/>
                <a:cs typeface="Calibri"/>
                <a:sym typeface="Calibri"/>
              </a:endParaRPr>
            </a:p>
          </p:txBody>
        </p:sp>
        <p:sp>
          <p:nvSpPr>
            <p:cNvPr id="606" name="Google Shape;606;p60"/>
            <p:cNvSpPr/>
            <p:nvPr/>
          </p:nvSpPr>
          <p:spPr>
            <a:xfrm>
              <a:off x="4442074" y="893799"/>
              <a:ext cx="1946858" cy="2854800"/>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0"/>
            <p:cNvSpPr txBox="1"/>
            <p:nvPr/>
          </p:nvSpPr>
          <p:spPr>
            <a:xfrm>
              <a:off x="4442074" y="893799"/>
              <a:ext cx="1946858" cy="2854800"/>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Virtual Desktop Infrastructure allows administrator to create a user desktop inside a VM located on a server</a:t>
              </a:r>
              <a:endParaRPr sz="14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VDI is offered as desktop-as-a-service</a:t>
              </a:r>
              <a:endParaRPr sz="1400" b="0" i="0" u="none" strike="noStrike" cap="none">
                <a:solidFill>
                  <a:schemeClr val="dk1"/>
                </a:solidFill>
                <a:latin typeface="Calibri"/>
                <a:ea typeface="Calibri"/>
                <a:cs typeface="Calibri"/>
                <a:sym typeface="Calibri"/>
              </a:endParaRPr>
            </a:p>
          </p:txBody>
        </p:sp>
        <p:sp>
          <p:nvSpPr>
            <p:cNvPr id="608" name="Google Shape;608;p60"/>
            <p:cNvSpPr/>
            <p:nvPr/>
          </p:nvSpPr>
          <p:spPr>
            <a:xfrm>
              <a:off x="6661492" y="115055"/>
              <a:ext cx="1946858" cy="778743"/>
            </a:xfrm>
            <a:prstGeom prst="rect">
              <a:avLst/>
            </a:prstGeom>
            <a:solidFill>
              <a:srgbClr val="599BD5"/>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0"/>
            <p:cNvSpPr txBox="1"/>
            <p:nvPr/>
          </p:nvSpPr>
          <p:spPr>
            <a:xfrm>
              <a:off x="6661492" y="115055"/>
              <a:ext cx="1946858" cy="778743"/>
            </a:xfrm>
            <a:prstGeom prst="rect">
              <a:avLst/>
            </a:prstGeom>
            <a:noFill/>
            <a:ln>
              <a:noFill/>
            </a:ln>
          </p:spPr>
          <p:txBody>
            <a:bodyPr spcFirstLastPara="1" wrap="square" lIns="99550" tIns="56875" rIns="99550" bIns="56875" anchor="ctr" anchorCtr="0">
              <a:noAutofit/>
            </a:bodyPr>
            <a:lstStyle/>
            <a:p>
              <a:pPr marL="0" marR="0" lvl="0" indent="0" algn="ctr" rtl="0">
                <a:lnSpc>
                  <a:spcPct val="90000"/>
                </a:lnSpc>
                <a:spcBef>
                  <a:spcPts val="0"/>
                </a:spcBef>
                <a:spcAft>
                  <a:spcPts val="0"/>
                </a:spcAft>
                <a:buNone/>
              </a:pPr>
              <a:r>
                <a:rPr lang="en-US" sz="1400" b="1">
                  <a:solidFill>
                    <a:schemeClr val="lt1"/>
                  </a:solidFill>
                  <a:latin typeface="Calibri"/>
                  <a:ea typeface="Calibri"/>
                  <a:cs typeface="Calibri"/>
                  <a:sym typeface="Calibri"/>
                </a:rPr>
                <a:t>Self</a:t>
              </a:r>
              <a:r>
                <a:rPr lang="en-US" sz="1400">
                  <a:solidFill>
                    <a:schemeClr val="lt1"/>
                  </a:solidFill>
                  <a:latin typeface="Calibri"/>
                  <a:ea typeface="Calibri"/>
                  <a:cs typeface="Calibri"/>
                  <a:sym typeface="Calibri"/>
                </a:rPr>
                <a:t> </a:t>
              </a:r>
              <a:r>
                <a:rPr lang="en-US" sz="1400" b="1">
                  <a:solidFill>
                    <a:schemeClr val="lt1"/>
                  </a:solidFill>
                  <a:latin typeface="Calibri"/>
                  <a:ea typeface="Calibri"/>
                  <a:cs typeface="Calibri"/>
                  <a:sym typeface="Calibri"/>
                </a:rPr>
                <a:t>Service</a:t>
              </a:r>
              <a:endParaRPr sz="1400" b="1">
                <a:solidFill>
                  <a:schemeClr val="lt1"/>
                </a:solidFill>
                <a:latin typeface="Calibri"/>
                <a:ea typeface="Calibri"/>
                <a:cs typeface="Calibri"/>
                <a:sym typeface="Calibri"/>
              </a:endParaRPr>
            </a:p>
          </p:txBody>
        </p:sp>
        <p:sp>
          <p:nvSpPr>
            <p:cNvPr id="610" name="Google Shape;610;p60"/>
            <p:cNvSpPr/>
            <p:nvPr/>
          </p:nvSpPr>
          <p:spPr>
            <a:xfrm>
              <a:off x="6661492" y="893799"/>
              <a:ext cx="1946858" cy="2854800"/>
            </a:xfrm>
            <a:prstGeom prst="rect">
              <a:avLst/>
            </a:prstGeom>
            <a:solidFill>
              <a:srgbClr val="CFDEEF">
                <a:alpha val="89803"/>
              </a:srgbClr>
            </a:solidFill>
            <a:ln w="12700" cap="flat" cmpd="sng">
              <a:solidFill>
                <a:srgbClr val="CFDEEF">
                  <a:alpha val="89803"/>
                </a:srgb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0"/>
            <p:cNvSpPr txBox="1"/>
            <p:nvPr/>
          </p:nvSpPr>
          <p:spPr>
            <a:xfrm>
              <a:off x="6661492" y="893799"/>
              <a:ext cx="1946858" cy="2854800"/>
            </a:xfrm>
            <a:prstGeom prst="rect">
              <a:avLst/>
            </a:prstGeom>
            <a:noFill/>
            <a:ln>
              <a:noFill/>
            </a:ln>
          </p:spPr>
          <p:txBody>
            <a:bodyPr spcFirstLastPara="1" wrap="square" lIns="74675" tIns="74675" rIns="99550" bIns="112000" anchor="t" anchorCtr="0">
              <a:noAutofit/>
            </a:bodyPr>
            <a:lstStyle/>
            <a:p>
              <a:pPr marL="114300" marR="0" lvl="1" indent="-114300" algn="l" rtl="0">
                <a:lnSpc>
                  <a:spcPct val="90000"/>
                </a:lnSpc>
                <a:spcBef>
                  <a:spcPts val="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Do not have a CSP? No worries! </a:t>
              </a:r>
              <a:endParaRPr sz="14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You can always access the additional cloud services automatically anytime-anywhere!</a:t>
              </a:r>
              <a:endParaRPr sz="1400" b="0" i="0" u="none" strike="noStrike" cap="none">
                <a:solidFill>
                  <a:schemeClr val="dk1"/>
                </a:solidFill>
                <a:latin typeface="Calibri"/>
                <a:ea typeface="Calibri"/>
                <a:cs typeface="Calibri"/>
                <a:sym typeface="Calibri"/>
              </a:endParaRPr>
            </a:p>
            <a:p>
              <a:pPr marL="114300" marR="0" lvl="1" indent="-114300" algn="l" rtl="0">
                <a:lnSpc>
                  <a:spcPct val="90000"/>
                </a:lnSpc>
                <a:spcBef>
                  <a:spcPts val="210"/>
                </a:spcBef>
                <a:spcAft>
                  <a:spcPts val="0"/>
                </a:spcAft>
                <a:buClr>
                  <a:schemeClr val="dk1"/>
                </a:buClr>
                <a:buSzPts val="1400"/>
                <a:buFont typeface="Calibri"/>
                <a:buChar char="•"/>
              </a:pPr>
              <a:r>
                <a:rPr lang="en-US" sz="1400" b="0" i="0" u="none" strike="noStrike" cap="none">
                  <a:solidFill>
                    <a:schemeClr val="dk1"/>
                  </a:solidFill>
                  <a:latin typeface="Calibri"/>
                  <a:ea typeface="Calibri"/>
                  <a:cs typeface="Calibri"/>
                  <a:sym typeface="Calibri"/>
                </a:rPr>
                <a:t>Example: AWS S3</a:t>
              </a:r>
              <a:endParaRPr sz="14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61"/>
          <p:cNvSpPr txBox="1">
            <a:spLocks noGrp="1"/>
          </p:cNvSpPr>
          <p:nvPr>
            <p:ph type="body" idx="1"/>
          </p:nvPr>
        </p:nvSpPr>
        <p:spPr>
          <a:xfrm>
            <a:off x="939800" y="2819400"/>
            <a:ext cx="8039100" cy="1346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chemeClr val="lt1"/>
              </a:buClr>
              <a:buSzPts val="4800"/>
              <a:buNone/>
            </a:pPr>
            <a:r>
              <a:rPr lang="en-US"/>
              <a:t>Cloud Migration Approaches</a:t>
            </a:r>
            <a:endParaRPr/>
          </a:p>
        </p:txBody>
      </p:sp>
      <p:sp>
        <p:nvSpPr>
          <p:cNvPr id="617" name="Google Shape;617;p61"/>
          <p:cNvSpPr txBox="1">
            <a:spLocks noGrp="1"/>
          </p:cNvSpPr>
          <p:nvPr>
            <p:ph type="body" idx="2"/>
          </p:nvPr>
        </p:nvSpPr>
        <p:spPr>
          <a:xfrm>
            <a:off x="2006600" y="4381500"/>
            <a:ext cx="5676900" cy="6350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F2F2F2"/>
              </a:buClr>
              <a:buSzPts val="1900"/>
              <a:buNone/>
            </a:pPr>
            <a:r>
              <a:rPr lang="en-US" b="1">
                <a:solidFill>
                  <a:srgbClr val="F2F2F2"/>
                </a:solidFill>
              </a:rPr>
              <a:t>Module 04</a:t>
            </a:r>
            <a:endParaRPr b="1">
              <a:solidFill>
                <a:srgbClr val="F2F2F2"/>
              </a:solidFill>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62"/>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What is Cloud Migration?</a:t>
            </a:r>
            <a:endParaRPr/>
          </a:p>
        </p:txBody>
      </p:sp>
      <p:sp>
        <p:nvSpPr>
          <p:cNvPr id="623" name="Google Shape;623;p62"/>
          <p:cNvSpPr/>
          <p:nvPr/>
        </p:nvSpPr>
        <p:spPr>
          <a:xfrm>
            <a:off x="597561" y="949484"/>
            <a:ext cx="8723857" cy="3801041"/>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Migration is the process of relocating organization’s data, services, applications, and workloads to the cloud</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This process is performed once you have finalized your cloud service provider and done with signing the necessary contracts, Statement of Work (SOW), evaluation proofs and Service level agreement (SLA)</a:t>
            </a:r>
            <a:endParaRPr/>
          </a:p>
          <a:p>
            <a:pPr marL="285750" marR="0" lvl="0" indent="-285750" algn="l" rtl="0">
              <a:lnSpc>
                <a:spcPct val="150000"/>
              </a:lnSpc>
              <a:spcBef>
                <a:spcPts val="60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Based on their business requirements, you can either of the following options:</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Migrate everything to one cloud, </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Transfer your components to different clouds, or</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Keep some elements in an on-premises environment and transfer the rest of them</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p63"/>
          <p:cNvSpPr txBox="1">
            <a:spLocks noGrp="1"/>
          </p:cNvSpPr>
          <p:nvPr>
            <p:ph type="body" sz="quarter" idx="10"/>
          </p:nvPr>
        </p:nvSpPr>
        <p:spPr>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E4E79"/>
              </a:buClr>
              <a:buSzPts val="2800"/>
              <a:buNone/>
            </a:pPr>
            <a:r>
              <a:rPr lang="en-US"/>
              <a:t>Migration Principles</a:t>
            </a:r>
            <a:endParaRPr/>
          </a:p>
        </p:txBody>
      </p:sp>
      <p:sp>
        <p:nvSpPr>
          <p:cNvPr id="629" name="Google Shape;629;p63"/>
          <p:cNvSpPr/>
          <p:nvPr/>
        </p:nvSpPr>
        <p:spPr>
          <a:xfrm>
            <a:off x="597561" y="949484"/>
            <a:ext cx="8723857" cy="4478149"/>
          </a:xfrm>
          <a:prstGeom prst="rect">
            <a:avLst/>
          </a:prstGeom>
          <a:noFill/>
          <a:ln>
            <a:noFill/>
          </a:ln>
        </p:spPr>
        <p:txBody>
          <a:bodyPr spcFirstLastPara="1" wrap="square" lIns="91425" tIns="45700" rIns="91425" bIns="45700" anchor="t" anchorCtr="0">
            <a:spAutoFit/>
          </a:bodyPr>
          <a:lstStyle/>
          <a:p>
            <a:pPr marL="285750" marR="0" lvl="0" indent="-285750" algn="l" rtl="0">
              <a:lnSpc>
                <a:spcPct val="150000"/>
              </a:lnSpc>
              <a:spcBef>
                <a:spcPts val="0"/>
              </a:spcBef>
              <a:spcAft>
                <a:spcPts val="0"/>
              </a:spcAft>
              <a:buClr>
                <a:schemeClr val="dk1"/>
              </a:buClr>
              <a:buSzPts val="1600"/>
              <a:buFont typeface="Arial"/>
              <a:buChar char="•"/>
            </a:pPr>
            <a:r>
              <a:rPr lang="en-US" sz="1600">
                <a:solidFill>
                  <a:schemeClr val="dk1"/>
                </a:solidFill>
                <a:latin typeface="Calibri"/>
                <a:ea typeface="Calibri"/>
                <a:cs typeface="Calibri"/>
                <a:sym typeface="Calibri"/>
              </a:rPr>
              <a:t>Principles for implementing successful migration are:</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Identify all the components that you choose to migrate. </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Categorize them by size and complexity.</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Choose order of Migration</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Identify the migration tasks and assign the roles to respective people</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Build a Migration Road Map (plan) and establish KPIs</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Develop a security plan for pre- and post-migration.</a:t>
            </a:r>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Communicate the migration plan to key stakeholders</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Execute the Migration plan</a:t>
            </a:r>
            <a:endParaRPr sz="1600" b="0" i="0" u="none" strike="noStrike" cap="none">
              <a:solidFill>
                <a:schemeClr val="dk1"/>
              </a:solidFill>
              <a:latin typeface="Calibri"/>
              <a:ea typeface="Calibri"/>
              <a:cs typeface="Calibri"/>
              <a:sym typeface="Calibri"/>
            </a:endParaRPr>
          </a:p>
          <a:p>
            <a:pPr marL="742950" marR="0" lvl="1" indent="-285750" algn="l" rtl="0">
              <a:lnSpc>
                <a:spcPct val="150000"/>
              </a:lnSpc>
              <a:spcBef>
                <a:spcPts val="600"/>
              </a:spcBef>
              <a:spcAft>
                <a:spcPts val="0"/>
              </a:spcAft>
              <a:buClr>
                <a:schemeClr val="dk1"/>
              </a:buClr>
              <a:buSzPts val="1600"/>
              <a:buFont typeface="Arial"/>
              <a:buChar char="•"/>
            </a:pPr>
            <a:r>
              <a:rPr lang="en-US" sz="1600" b="0" i="0" u="none" strike="noStrike" cap="none">
                <a:solidFill>
                  <a:schemeClr val="dk1"/>
                </a:solidFill>
                <a:latin typeface="Calibri"/>
                <a:ea typeface="Calibri"/>
                <a:cs typeface="Calibri"/>
                <a:sym typeface="Calibri"/>
              </a:rPr>
              <a:t>Review the Migration and fix the issues, if any!</a:t>
            </a:r>
            <a:endParaRPr/>
          </a:p>
        </p:txBody>
      </p:sp>
    </p:spTree>
  </p:cSld>
  <p:clrMapOvr>
    <a:masterClrMapping/>
  </p:clrMapOvr>
</p:sld>
</file>

<file path=ppt/theme/theme1.xml><?xml version="1.0" encoding="utf-8"?>
<a:theme xmlns:a="http://schemas.openxmlformats.org/drawingml/2006/main" name="AG Training PPT templat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TotalTime>
  <Words>7580</Words>
  <Application>Microsoft Office PowerPoint</Application>
  <PresentationFormat>Custom</PresentationFormat>
  <Paragraphs>966</Paragraphs>
  <Slides>166</Slides>
  <Notes>127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166</vt:i4>
      </vt:variant>
    </vt:vector>
  </HeadingPairs>
  <TitlesOfParts>
    <vt:vector size="172" baseType="lpstr">
      <vt:lpstr>Calibri</vt:lpstr>
      <vt:lpstr>Open Sans</vt:lpstr>
      <vt:lpstr>Constantia</vt:lpstr>
      <vt:lpstr>Arial</vt:lpstr>
      <vt:lpstr>Courier New</vt:lpstr>
      <vt:lpstr>AG Training PPT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IOT Security</vt:lpstr>
      <vt:lpstr>Industrial IOT</vt:lpstr>
      <vt:lpstr>Consumer IOT</vt:lpstr>
      <vt:lpstr>PowerPoint Presentation</vt:lpstr>
      <vt:lpstr>IOT in COVID19</vt:lpstr>
      <vt:lpstr>Cloud computing</vt:lpstr>
      <vt:lpstr>PowerPoint Presentation</vt:lpstr>
      <vt:lpstr>PowerPoint Presentation</vt:lpstr>
      <vt:lpstr>Cloud Computing Layers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Manish Jain</dc:creator>
  <cp:lastModifiedBy>Manish Jain</cp:lastModifiedBy>
  <cp:revision>8</cp:revision>
  <dcterms:created xsi:type="dcterms:W3CDTF">2020-02-13T06:29:30Z</dcterms:created>
  <dcterms:modified xsi:type="dcterms:W3CDTF">2023-04-22T12:16:37Z</dcterms:modified>
</cp:coreProperties>
</file>